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5"/>
  </p:notesMasterIdLst>
  <p:handoutMasterIdLst>
    <p:handoutMasterId r:id="rId46"/>
  </p:handoutMasterIdLst>
  <p:sldIdLst>
    <p:sldId id="257" r:id="rId2"/>
    <p:sldId id="258" r:id="rId3"/>
    <p:sldId id="259" r:id="rId4"/>
    <p:sldId id="315" r:id="rId5"/>
    <p:sldId id="316" r:id="rId6"/>
    <p:sldId id="327" r:id="rId7"/>
    <p:sldId id="318" r:id="rId8"/>
    <p:sldId id="317" r:id="rId9"/>
    <p:sldId id="319" r:id="rId10"/>
    <p:sldId id="320" r:id="rId11"/>
    <p:sldId id="314" r:id="rId12"/>
    <p:sldId id="260" r:id="rId13"/>
    <p:sldId id="329" r:id="rId14"/>
    <p:sldId id="343" r:id="rId15"/>
    <p:sldId id="323" r:id="rId16"/>
    <p:sldId id="344" r:id="rId17"/>
    <p:sldId id="328" r:id="rId18"/>
    <p:sldId id="324" r:id="rId19"/>
    <p:sldId id="325" r:id="rId20"/>
    <p:sldId id="266" r:id="rId21"/>
    <p:sldId id="322" r:id="rId22"/>
    <p:sldId id="273" r:id="rId23"/>
    <p:sldId id="342" r:id="rId24"/>
    <p:sldId id="341" r:id="rId25"/>
    <p:sldId id="274" r:id="rId26"/>
    <p:sldId id="275" r:id="rId27"/>
    <p:sldId id="331" r:id="rId28"/>
    <p:sldId id="332" r:id="rId29"/>
    <p:sldId id="326" r:id="rId30"/>
    <p:sldId id="333" r:id="rId31"/>
    <p:sldId id="288" r:id="rId32"/>
    <p:sldId id="334" r:id="rId33"/>
    <p:sldId id="335" r:id="rId34"/>
    <p:sldId id="289" r:id="rId35"/>
    <p:sldId id="294" r:id="rId36"/>
    <p:sldId id="295" r:id="rId37"/>
    <p:sldId id="296" r:id="rId38"/>
    <p:sldId id="338" r:id="rId39"/>
    <p:sldId id="336" r:id="rId40"/>
    <p:sldId id="297" r:id="rId41"/>
    <p:sldId id="309" r:id="rId42"/>
    <p:sldId id="310" r:id="rId43"/>
    <p:sldId id="34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40"/>
    <a:srgbClr val="1D4E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9" autoAdjust="0"/>
    <p:restoredTop sz="82318" autoAdjust="0"/>
  </p:normalViewPr>
  <p:slideViewPr>
    <p:cSldViewPr snapToGrid="0">
      <p:cViewPr varScale="1">
        <p:scale>
          <a:sx n="86" d="100"/>
          <a:sy n="86" d="100"/>
        </p:scale>
        <p:origin x="1080"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588"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1ED9DF-E988-4A95-B4A1-EE15C04037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6325DB2-1D81-4C32-962E-836BD101DE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F6A1A1-E21A-4585-8B8A-D3EC2669517A}" type="datetimeFigureOut">
              <a:rPr lang="en-GB" smtClean="0"/>
              <a:t>23/10/2019</a:t>
            </a:fld>
            <a:endParaRPr lang="en-GB"/>
          </a:p>
        </p:txBody>
      </p:sp>
      <p:sp>
        <p:nvSpPr>
          <p:cNvPr id="4" name="Footer Placeholder 3">
            <a:extLst>
              <a:ext uri="{FF2B5EF4-FFF2-40B4-BE49-F238E27FC236}">
                <a16:creationId xmlns:a16="http://schemas.microsoft.com/office/drawing/2014/main" id="{CE5198AB-E1F4-4068-BAE1-17F0F21C61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C7EC3C5-7468-40FD-A60F-38650E3FB4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59A97-043D-4984-90F9-B3E44D77F143}" type="slidenum">
              <a:rPr lang="en-GB" smtClean="0"/>
              <a:t>‹#›</a:t>
            </a:fld>
            <a:endParaRPr lang="en-GB"/>
          </a:p>
        </p:txBody>
      </p:sp>
    </p:spTree>
    <p:extLst>
      <p:ext uri="{BB962C8B-B14F-4D97-AF65-F5344CB8AC3E}">
        <p14:creationId xmlns:p14="http://schemas.microsoft.com/office/powerpoint/2010/main" val="3533251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F7934-A2A2-4C6B-B874-9707A25E32BB}" type="datetimeFigureOut">
              <a:rPr lang="en-GB" smtClean="0"/>
              <a:t>23/10/2019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8E489-C292-4F70-AFBE-E37A61B64CAC}" type="slidenum">
              <a:rPr lang="en-GB" smtClean="0"/>
              <a:t>‹#›</a:t>
            </a:fld>
            <a:endParaRPr lang="en-GB" dirty="0"/>
          </a:p>
        </p:txBody>
      </p:sp>
    </p:spTree>
    <p:extLst>
      <p:ext uri="{BB962C8B-B14F-4D97-AF65-F5344CB8AC3E}">
        <p14:creationId xmlns:p14="http://schemas.microsoft.com/office/powerpoint/2010/main" val="2005268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2275" y="1241425"/>
            <a:ext cx="5953125" cy="3349625"/>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D0D4D1C3-0E1E-4623-B175-D5CB289A5F0C}" type="slidenum">
              <a:rPr lang="en-GB" smtClean="0"/>
              <a:t>1</a:t>
            </a:fld>
            <a:endParaRPr lang="en-GB" dirty="0"/>
          </a:p>
        </p:txBody>
      </p:sp>
    </p:spTree>
    <p:extLst>
      <p:ext uri="{BB962C8B-B14F-4D97-AF65-F5344CB8AC3E}">
        <p14:creationId xmlns:p14="http://schemas.microsoft.com/office/powerpoint/2010/main" val="1286573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155938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a:p>
        </p:txBody>
      </p:sp>
      <p:sp>
        <p:nvSpPr>
          <p:cNvPr id="4" name="Slide Number Placeholder 3"/>
          <p:cNvSpPr>
            <a:spLocks noGrp="1"/>
          </p:cNvSpPr>
          <p:nvPr>
            <p:ph type="sldNum" sz="quarter" idx="10"/>
          </p:nvPr>
        </p:nvSpPr>
        <p:spPr/>
        <p:txBody>
          <a:bodyPr/>
          <a:lstStyle/>
          <a:p>
            <a:pPr>
              <a:defRPr/>
            </a:pPr>
            <a:fld id="{E3F69869-FBFA-4883-85D8-4F343C2E74BA}" type="slidenum">
              <a:rPr lang="en-GB" smtClean="0"/>
              <a:pPr>
                <a:defRPr/>
              </a:pPr>
              <a:t>11</a:t>
            </a:fld>
            <a:endParaRPr lang="en-GB" dirty="0"/>
          </a:p>
        </p:txBody>
      </p:sp>
    </p:spTree>
    <p:extLst>
      <p:ext uri="{BB962C8B-B14F-4D97-AF65-F5344CB8AC3E}">
        <p14:creationId xmlns:p14="http://schemas.microsoft.com/office/powerpoint/2010/main" val="402873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dsholder til diasbillede 1"/>
          <p:cNvSpPr>
            <a:spLocks noGrp="1" noRot="1" noChangeAspect="1" noTextEdit="1"/>
          </p:cNvSpPr>
          <p:nvPr>
            <p:ph type="sldImg"/>
          </p:nvPr>
        </p:nvSpPr>
        <p:spPr bwMode="auto">
          <a:noFill/>
          <a:ln>
            <a:solidFill>
              <a:srgbClr val="000000"/>
            </a:solidFill>
            <a:miter lim="800000"/>
            <a:headEnd/>
            <a:tailEnd/>
          </a:ln>
        </p:spPr>
      </p:sp>
      <p:sp>
        <p:nvSpPr>
          <p:cNvPr id="61443"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Pladsholder til diasnummer 3"/>
          <p:cNvSpPr>
            <a:spLocks noGrp="1"/>
          </p:cNvSpPr>
          <p:nvPr>
            <p:ph type="sldNum" sz="quarter" idx="5"/>
          </p:nvPr>
        </p:nvSpPr>
        <p:spPr/>
        <p:txBody>
          <a:bodyPr/>
          <a:lstStyle/>
          <a:p>
            <a:pPr>
              <a:defRPr/>
            </a:pPr>
            <a:fld id="{3EC70898-A29B-4149-A0BC-05C8730FF734}" type="slidenum">
              <a:rPr lang="en-GB" smtClean="0"/>
              <a:pPr>
                <a:defRPr/>
              </a:pPr>
              <a:t>12</a:t>
            </a:fld>
            <a:endParaRPr lang="en-GB" dirty="0"/>
          </a:p>
        </p:txBody>
      </p:sp>
    </p:spTree>
    <p:extLst>
      <p:ext uri="{BB962C8B-B14F-4D97-AF65-F5344CB8AC3E}">
        <p14:creationId xmlns:p14="http://schemas.microsoft.com/office/powerpoint/2010/main" val="209389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dsholder til diasbillede 1"/>
          <p:cNvSpPr>
            <a:spLocks noGrp="1" noRot="1" noChangeAspect="1" noTextEdit="1"/>
          </p:cNvSpPr>
          <p:nvPr>
            <p:ph type="sldImg"/>
          </p:nvPr>
        </p:nvSpPr>
        <p:spPr bwMode="auto">
          <a:noFill/>
          <a:ln>
            <a:solidFill>
              <a:srgbClr val="000000"/>
            </a:solidFill>
            <a:miter lim="800000"/>
            <a:headEnd/>
            <a:tailEnd/>
          </a:ln>
        </p:spPr>
      </p:sp>
      <p:sp>
        <p:nvSpPr>
          <p:cNvPr id="61443"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Pladsholder til diasnummer 3"/>
          <p:cNvSpPr>
            <a:spLocks noGrp="1"/>
          </p:cNvSpPr>
          <p:nvPr>
            <p:ph type="sldNum" sz="quarter" idx="5"/>
          </p:nvPr>
        </p:nvSpPr>
        <p:spPr/>
        <p:txBody>
          <a:bodyPr/>
          <a:lstStyle/>
          <a:p>
            <a:pPr>
              <a:defRPr/>
            </a:pPr>
            <a:fld id="{3EC70898-A29B-4149-A0BC-05C8730FF734}" type="slidenum">
              <a:rPr lang="en-GB" smtClean="0"/>
              <a:pPr>
                <a:defRPr/>
              </a:pPr>
              <a:t>13</a:t>
            </a:fld>
            <a:endParaRPr lang="en-GB" dirty="0"/>
          </a:p>
        </p:txBody>
      </p:sp>
    </p:spTree>
    <p:extLst>
      <p:ext uri="{BB962C8B-B14F-4D97-AF65-F5344CB8AC3E}">
        <p14:creationId xmlns:p14="http://schemas.microsoft.com/office/powerpoint/2010/main" val="209389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dsholder til diasbillede 1"/>
          <p:cNvSpPr>
            <a:spLocks noGrp="1" noRot="1" noChangeAspect="1" noTextEdit="1"/>
          </p:cNvSpPr>
          <p:nvPr>
            <p:ph type="sldImg"/>
          </p:nvPr>
        </p:nvSpPr>
        <p:spPr bwMode="auto">
          <a:noFill/>
          <a:ln>
            <a:solidFill>
              <a:srgbClr val="000000"/>
            </a:solidFill>
            <a:miter lim="800000"/>
            <a:headEnd/>
            <a:tailEnd/>
          </a:ln>
        </p:spPr>
      </p:sp>
      <p:sp>
        <p:nvSpPr>
          <p:cNvPr id="61443"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Pladsholder til diasnummer 3"/>
          <p:cNvSpPr>
            <a:spLocks noGrp="1"/>
          </p:cNvSpPr>
          <p:nvPr>
            <p:ph type="sldNum" sz="quarter" idx="5"/>
          </p:nvPr>
        </p:nvSpPr>
        <p:spPr/>
        <p:txBody>
          <a:bodyPr/>
          <a:lstStyle/>
          <a:p>
            <a:pPr>
              <a:defRPr/>
            </a:pPr>
            <a:fld id="{3EC70898-A29B-4149-A0BC-05C8730FF734}" type="slidenum">
              <a:rPr lang="en-GB" smtClean="0"/>
              <a:pPr>
                <a:defRPr/>
              </a:pPr>
              <a:t>14</a:t>
            </a:fld>
            <a:endParaRPr lang="en-GB" dirty="0"/>
          </a:p>
        </p:txBody>
      </p:sp>
    </p:spTree>
    <p:extLst>
      <p:ext uri="{BB962C8B-B14F-4D97-AF65-F5344CB8AC3E}">
        <p14:creationId xmlns:p14="http://schemas.microsoft.com/office/powerpoint/2010/main" val="209389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dsholder til diasbillede 1"/>
          <p:cNvSpPr>
            <a:spLocks noGrp="1" noRot="1" noChangeAspect="1" noTextEdit="1"/>
          </p:cNvSpPr>
          <p:nvPr>
            <p:ph type="sldImg"/>
          </p:nvPr>
        </p:nvSpPr>
        <p:spPr bwMode="auto">
          <a:noFill/>
          <a:ln>
            <a:solidFill>
              <a:srgbClr val="000000"/>
            </a:solidFill>
            <a:miter lim="800000"/>
            <a:headEnd/>
            <a:tailEnd/>
          </a:ln>
        </p:spPr>
      </p:sp>
      <p:sp>
        <p:nvSpPr>
          <p:cNvPr id="61443"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Pladsholder til diasnummer 3"/>
          <p:cNvSpPr>
            <a:spLocks noGrp="1"/>
          </p:cNvSpPr>
          <p:nvPr>
            <p:ph type="sldNum" sz="quarter" idx="5"/>
          </p:nvPr>
        </p:nvSpPr>
        <p:spPr/>
        <p:txBody>
          <a:bodyPr/>
          <a:lstStyle/>
          <a:p>
            <a:pPr>
              <a:defRPr/>
            </a:pPr>
            <a:fld id="{3EC70898-A29B-4149-A0BC-05C8730FF734}" type="slidenum">
              <a:rPr lang="en-GB" smtClean="0"/>
              <a:pPr>
                <a:defRPr/>
              </a:pPr>
              <a:t>15</a:t>
            </a:fld>
            <a:endParaRPr lang="en-GB" dirty="0"/>
          </a:p>
        </p:txBody>
      </p:sp>
    </p:spTree>
    <p:extLst>
      <p:ext uri="{BB962C8B-B14F-4D97-AF65-F5344CB8AC3E}">
        <p14:creationId xmlns:p14="http://schemas.microsoft.com/office/powerpoint/2010/main" val="209389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dsholder til diasbillede 1"/>
          <p:cNvSpPr>
            <a:spLocks noGrp="1" noRot="1" noChangeAspect="1" noTextEdit="1"/>
          </p:cNvSpPr>
          <p:nvPr>
            <p:ph type="sldImg"/>
          </p:nvPr>
        </p:nvSpPr>
        <p:spPr bwMode="auto">
          <a:noFill/>
          <a:ln>
            <a:solidFill>
              <a:srgbClr val="000000"/>
            </a:solidFill>
            <a:miter lim="800000"/>
            <a:headEnd/>
            <a:tailEnd/>
          </a:ln>
        </p:spPr>
      </p:sp>
      <p:sp>
        <p:nvSpPr>
          <p:cNvPr id="61443"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Pladsholder til diasnummer 3"/>
          <p:cNvSpPr>
            <a:spLocks noGrp="1"/>
          </p:cNvSpPr>
          <p:nvPr>
            <p:ph type="sldNum" sz="quarter" idx="5"/>
          </p:nvPr>
        </p:nvSpPr>
        <p:spPr/>
        <p:txBody>
          <a:bodyPr/>
          <a:lstStyle/>
          <a:p>
            <a:pPr>
              <a:defRPr/>
            </a:pPr>
            <a:fld id="{3EC70898-A29B-4149-A0BC-05C8730FF734}" type="slidenum">
              <a:rPr lang="en-GB" smtClean="0"/>
              <a:pPr>
                <a:defRPr/>
              </a:pPr>
              <a:t>16</a:t>
            </a:fld>
            <a:endParaRPr lang="en-GB" dirty="0"/>
          </a:p>
        </p:txBody>
      </p:sp>
    </p:spTree>
    <p:extLst>
      <p:ext uri="{BB962C8B-B14F-4D97-AF65-F5344CB8AC3E}">
        <p14:creationId xmlns:p14="http://schemas.microsoft.com/office/powerpoint/2010/main" val="2053323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dsholder til diasbillede 1"/>
          <p:cNvSpPr>
            <a:spLocks noGrp="1" noRot="1" noChangeAspect="1" noTextEdit="1"/>
          </p:cNvSpPr>
          <p:nvPr>
            <p:ph type="sldImg"/>
          </p:nvPr>
        </p:nvSpPr>
        <p:spPr bwMode="auto">
          <a:noFill/>
          <a:ln>
            <a:solidFill>
              <a:srgbClr val="000000"/>
            </a:solidFill>
            <a:miter lim="800000"/>
            <a:headEnd/>
            <a:tailEnd/>
          </a:ln>
        </p:spPr>
      </p:sp>
      <p:sp>
        <p:nvSpPr>
          <p:cNvPr id="61443"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Pladsholder til diasnummer 3"/>
          <p:cNvSpPr>
            <a:spLocks noGrp="1"/>
          </p:cNvSpPr>
          <p:nvPr>
            <p:ph type="sldNum" sz="quarter" idx="5"/>
          </p:nvPr>
        </p:nvSpPr>
        <p:spPr/>
        <p:txBody>
          <a:bodyPr/>
          <a:lstStyle/>
          <a:p>
            <a:pPr>
              <a:defRPr/>
            </a:pPr>
            <a:fld id="{3EC70898-A29B-4149-A0BC-05C8730FF734}" type="slidenum">
              <a:rPr lang="en-GB" smtClean="0"/>
              <a:pPr>
                <a:defRPr/>
              </a:pPr>
              <a:t>17</a:t>
            </a:fld>
            <a:endParaRPr lang="en-GB" dirty="0"/>
          </a:p>
        </p:txBody>
      </p:sp>
    </p:spTree>
    <p:extLst>
      <p:ext uri="{BB962C8B-B14F-4D97-AF65-F5344CB8AC3E}">
        <p14:creationId xmlns:p14="http://schemas.microsoft.com/office/powerpoint/2010/main" val="209389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dsholder til diasbillede 1"/>
          <p:cNvSpPr>
            <a:spLocks noGrp="1" noRot="1" noChangeAspect="1" noTextEdit="1"/>
          </p:cNvSpPr>
          <p:nvPr>
            <p:ph type="sldImg"/>
          </p:nvPr>
        </p:nvSpPr>
        <p:spPr bwMode="auto">
          <a:noFill/>
          <a:ln>
            <a:solidFill>
              <a:srgbClr val="000000"/>
            </a:solidFill>
            <a:miter lim="800000"/>
            <a:headEnd/>
            <a:tailEnd/>
          </a:ln>
        </p:spPr>
      </p:sp>
      <p:sp>
        <p:nvSpPr>
          <p:cNvPr id="61443"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Pladsholder til diasnummer 3"/>
          <p:cNvSpPr>
            <a:spLocks noGrp="1"/>
          </p:cNvSpPr>
          <p:nvPr>
            <p:ph type="sldNum" sz="quarter" idx="5"/>
          </p:nvPr>
        </p:nvSpPr>
        <p:spPr/>
        <p:txBody>
          <a:bodyPr/>
          <a:lstStyle/>
          <a:p>
            <a:pPr>
              <a:defRPr/>
            </a:pPr>
            <a:fld id="{3EC70898-A29B-4149-A0BC-05C8730FF734}" type="slidenum">
              <a:rPr lang="en-GB" smtClean="0"/>
              <a:pPr>
                <a:defRPr/>
              </a:pPr>
              <a:t>18</a:t>
            </a:fld>
            <a:endParaRPr lang="en-GB" dirty="0"/>
          </a:p>
        </p:txBody>
      </p:sp>
    </p:spTree>
    <p:extLst>
      <p:ext uri="{BB962C8B-B14F-4D97-AF65-F5344CB8AC3E}">
        <p14:creationId xmlns:p14="http://schemas.microsoft.com/office/powerpoint/2010/main" val="209389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dsholder til diasbillede 1"/>
          <p:cNvSpPr>
            <a:spLocks noGrp="1" noRot="1" noChangeAspect="1" noTextEdit="1"/>
          </p:cNvSpPr>
          <p:nvPr>
            <p:ph type="sldImg"/>
          </p:nvPr>
        </p:nvSpPr>
        <p:spPr bwMode="auto">
          <a:noFill/>
          <a:ln>
            <a:solidFill>
              <a:srgbClr val="000000"/>
            </a:solidFill>
            <a:miter lim="800000"/>
            <a:headEnd/>
            <a:tailEnd/>
          </a:ln>
        </p:spPr>
      </p:sp>
      <p:sp>
        <p:nvSpPr>
          <p:cNvPr id="61443"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Pladsholder til diasnummer 3"/>
          <p:cNvSpPr>
            <a:spLocks noGrp="1"/>
          </p:cNvSpPr>
          <p:nvPr>
            <p:ph type="sldNum" sz="quarter" idx="5"/>
          </p:nvPr>
        </p:nvSpPr>
        <p:spPr/>
        <p:txBody>
          <a:bodyPr/>
          <a:lstStyle/>
          <a:p>
            <a:pPr>
              <a:defRPr/>
            </a:pPr>
            <a:fld id="{3EC70898-A29B-4149-A0BC-05C8730FF734}" type="slidenum">
              <a:rPr lang="en-GB" smtClean="0"/>
              <a:pPr>
                <a:defRPr/>
              </a:pPr>
              <a:t>19</a:t>
            </a:fld>
            <a:endParaRPr lang="en-GB" dirty="0"/>
          </a:p>
        </p:txBody>
      </p:sp>
    </p:spTree>
    <p:extLst>
      <p:ext uri="{BB962C8B-B14F-4D97-AF65-F5344CB8AC3E}">
        <p14:creationId xmlns:p14="http://schemas.microsoft.com/office/powerpoint/2010/main" val="209389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p:spPr>
      </p:sp>
      <p:sp>
        <p:nvSpPr>
          <p:cNvPr id="121859"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79836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dsholder til diasbillede 1"/>
          <p:cNvSpPr>
            <a:spLocks noGrp="1" noRot="1" noChangeAspect="1" noTextEdit="1"/>
          </p:cNvSpPr>
          <p:nvPr>
            <p:ph type="sldImg"/>
          </p:nvPr>
        </p:nvSpPr>
        <p:spPr bwMode="auto">
          <a:noFill/>
          <a:ln>
            <a:solidFill>
              <a:srgbClr val="000000"/>
            </a:solidFill>
            <a:miter lim="800000"/>
            <a:headEnd/>
            <a:tailEnd/>
          </a:ln>
        </p:spPr>
      </p:sp>
      <p:sp>
        <p:nvSpPr>
          <p:cNvPr id="65539"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Pladsholder til diasnummer 3"/>
          <p:cNvSpPr>
            <a:spLocks noGrp="1"/>
          </p:cNvSpPr>
          <p:nvPr>
            <p:ph type="sldNum" sz="quarter" idx="5"/>
          </p:nvPr>
        </p:nvSpPr>
        <p:spPr/>
        <p:txBody>
          <a:bodyPr/>
          <a:lstStyle/>
          <a:p>
            <a:pPr>
              <a:defRPr/>
            </a:pPr>
            <a:fld id="{6FD8D722-4882-4293-9E9F-9EB0E46EF2F7}" type="slidenum">
              <a:rPr lang="en-GB" smtClean="0"/>
              <a:pPr>
                <a:defRPr/>
              </a:pPr>
              <a:t>20</a:t>
            </a:fld>
            <a:endParaRPr lang="en-GB" dirty="0"/>
          </a:p>
        </p:txBody>
      </p:sp>
    </p:spTree>
    <p:extLst>
      <p:ext uri="{BB962C8B-B14F-4D97-AF65-F5344CB8AC3E}">
        <p14:creationId xmlns:p14="http://schemas.microsoft.com/office/powerpoint/2010/main" val="3143587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dsholder til diasbillede 1"/>
          <p:cNvSpPr>
            <a:spLocks noGrp="1" noRot="1" noChangeAspect="1" noTextEdit="1"/>
          </p:cNvSpPr>
          <p:nvPr>
            <p:ph type="sldImg"/>
          </p:nvPr>
        </p:nvSpPr>
        <p:spPr bwMode="auto">
          <a:noFill/>
          <a:ln>
            <a:solidFill>
              <a:srgbClr val="000000"/>
            </a:solidFill>
            <a:miter lim="800000"/>
            <a:headEnd/>
            <a:tailEnd/>
          </a:ln>
        </p:spPr>
      </p:sp>
      <p:sp>
        <p:nvSpPr>
          <p:cNvPr id="65539"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Pladsholder til diasnummer 3"/>
          <p:cNvSpPr>
            <a:spLocks noGrp="1"/>
          </p:cNvSpPr>
          <p:nvPr>
            <p:ph type="sldNum" sz="quarter" idx="5"/>
          </p:nvPr>
        </p:nvSpPr>
        <p:spPr/>
        <p:txBody>
          <a:bodyPr/>
          <a:lstStyle/>
          <a:p>
            <a:pPr>
              <a:defRPr/>
            </a:pPr>
            <a:fld id="{6FD8D722-4882-4293-9E9F-9EB0E46EF2F7}" type="slidenum">
              <a:rPr lang="en-GB" smtClean="0"/>
              <a:pPr>
                <a:defRPr/>
              </a:pPr>
              <a:t>21</a:t>
            </a:fld>
            <a:endParaRPr lang="en-GB" dirty="0"/>
          </a:p>
        </p:txBody>
      </p:sp>
    </p:spTree>
    <p:extLst>
      <p:ext uri="{BB962C8B-B14F-4D97-AF65-F5344CB8AC3E}">
        <p14:creationId xmlns:p14="http://schemas.microsoft.com/office/powerpoint/2010/main" val="31435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3F69869-FBFA-4883-85D8-4F343C2E74BA}" type="slidenum">
              <a:rPr lang="en-GB" smtClean="0"/>
              <a:pPr>
                <a:defRPr/>
              </a:pPr>
              <a:t>22</a:t>
            </a:fld>
            <a:endParaRPr lang="en-GB" dirty="0"/>
          </a:p>
        </p:txBody>
      </p:sp>
    </p:spTree>
    <p:extLst>
      <p:ext uri="{BB962C8B-B14F-4D97-AF65-F5344CB8AC3E}">
        <p14:creationId xmlns:p14="http://schemas.microsoft.com/office/powerpoint/2010/main" val="91576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dsholder til diasbillede 1"/>
          <p:cNvSpPr>
            <a:spLocks noGrp="1" noRot="1" noChangeAspect="1" noTextEdit="1"/>
          </p:cNvSpPr>
          <p:nvPr>
            <p:ph type="sldImg"/>
          </p:nvPr>
        </p:nvSpPr>
        <p:spPr bwMode="auto">
          <a:noFill/>
          <a:ln>
            <a:solidFill>
              <a:srgbClr val="000000"/>
            </a:solidFill>
            <a:miter lim="800000"/>
            <a:headEnd/>
            <a:tailEnd/>
          </a:ln>
        </p:spPr>
      </p:sp>
      <p:sp>
        <p:nvSpPr>
          <p:cNvPr id="65539"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Pladsholder til diasnummer 3"/>
          <p:cNvSpPr>
            <a:spLocks noGrp="1"/>
          </p:cNvSpPr>
          <p:nvPr>
            <p:ph type="sldNum" sz="quarter" idx="5"/>
          </p:nvPr>
        </p:nvSpPr>
        <p:spPr/>
        <p:txBody>
          <a:bodyPr/>
          <a:lstStyle/>
          <a:p>
            <a:pPr>
              <a:defRPr/>
            </a:pPr>
            <a:fld id="{6FD8D722-4882-4293-9E9F-9EB0E46EF2F7}" type="slidenum">
              <a:rPr lang="en-GB" smtClean="0"/>
              <a:pPr>
                <a:defRPr/>
              </a:pPr>
              <a:t>23</a:t>
            </a:fld>
            <a:endParaRPr lang="en-GB" dirty="0"/>
          </a:p>
        </p:txBody>
      </p:sp>
    </p:spTree>
    <p:extLst>
      <p:ext uri="{BB962C8B-B14F-4D97-AF65-F5344CB8AC3E}">
        <p14:creationId xmlns:p14="http://schemas.microsoft.com/office/powerpoint/2010/main" val="3143587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3F69869-FBFA-4883-85D8-4F343C2E74BA}" type="slidenum">
              <a:rPr lang="en-GB" smtClean="0"/>
              <a:pPr>
                <a:defRPr/>
              </a:pPr>
              <a:t>24</a:t>
            </a:fld>
            <a:endParaRPr lang="en-GB" dirty="0"/>
          </a:p>
        </p:txBody>
      </p:sp>
    </p:spTree>
    <p:extLst>
      <p:ext uri="{BB962C8B-B14F-4D97-AF65-F5344CB8AC3E}">
        <p14:creationId xmlns:p14="http://schemas.microsoft.com/office/powerpoint/2010/main" val="91576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dsholder til diasbillede 1"/>
          <p:cNvSpPr>
            <a:spLocks noGrp="1" noRot="1" noChangeAspect="1" noTextEdit="1"/>
          </p:cNvSpPr>
          <p:nvPr>
            <p:ph type="sldImg"/>
          </p:nvPr>
        </p:nvSpPr>
        <p:spPr bwMode="auto">
          <a:noFill/>
          <a:ln>
            <a:solidFill>
              <a:srgbClr val="000000"/>
            </a:solidFill>
            <a:miter lim="800000"/>
            <a:headEnd/>
            <a:tailEnd/>
          </a:ln>
        </p:spPr>
      </p:sp>
      <p:sp>
        <p:nvSpPr>
          <p:cNvPr id="69635"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Pladsholder til diasnummer 3"/>
          <p:cNvSpPr>
            <a:spLocks noGrp="1"/>
          </p:cNvSpPr>
          <p:nvPr>
            <p:ph type="sldNum" sz="quarter" idx="5"/>
          </p:nvPr>
        </p:nvSpPr>
        <p:spPr/>
        <p:txBody>
          <a:bodyPr/>
          <a:lstStyle/>
          <a:p>
            <a:pPr>
              <a:defRPr/>
            </a:pPr>
            <a:fld id="{4B31C529-ACBE-4B72-9C7C-6BF83DE0EA6B}" type="slidenum">
              <a:rPr lang="en-GB" smtClean="0"/>
              <a:pPr>
                <a:defRPr/>
              </a:pPr>
              <a:t>25</a:t>
            </a:fld>
            <a:endParaRPr lang="en-GB" dirty="0"/>
          </a:p>
        </p:txBody>
      </p:sp>
    </p:spTree>
    <p:extLst>
      <p:ext uri="{BB962C8B-B14F-4D97-AF65-F5344CB8AC3E}">
        <p14:creationId xmlns:p14="http://schemas.microsoft.com/office/powerpoint/2010/main" val="3479429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ladsholder til diasbillede 1"/>
          <p:cNvSpPr>
            <a:spLocks noGrp="1" noRot="1" noChangeAspect="1" noTextEdit="1"/>
          </p:cNvSpPr>
          <p:nvPr>
            <p:ph type="sldImg"/>
          </p:nvPr>
        </p:nvSpPr>
        <p:spPr bwMode="auto">
          <a:noFill/>
          <a:ln>
            <a:solidFill>
              <a:srgbClr val="000000"/>
            </a:solidFill>
            <a:miter lim="800000"/>
            <a:headEnd/>
            <a:tailEnd/>
          </a:ln>
        </p:spPr>
      </p:sp>
      <p:sp>
        <p:nvSpPr>
          <p:cNvPr id="70659"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Pladsholder til diasnummer 3"/>
          <p:cNvSpPr>
            <a:spLocks noGrp="1"/>
          </p:cNvSpPr>
          <p:nvPr>
            <p:ph type="sldNum" sz="quarter" idx="5"/>
          </p:nvPr>
        </p:nvSpPr>
        <p:spPr/>
        <p:txBody>
          <a:bodyPr/>
          <a:lstStyle/>
          <a:p>
            <a:pPr>
              <a:defRPr/>
            </a:pPr>
            <a:fld id="{783A66F9-6194-4050-A80B-837C1450CCE4}" type="slidenum">
              <a:rPr lang="en-GB" smtClean="0"/>
              <a:pPr>
                <a:defRPr/>
              </a:pPr>
              <a:t>26</a:t>
            </a:fld>
            <a:endParaRPr lang="en-GB" dirty="0"/>
          </a:p>
        </p:txBody>
      </p:sp>
    </p:spTree>
    <p:extLst>
      <p:ext uri="{BB962C8B-B14F-4D97-AF65-F5344CB8AC3E}">
        <p14:creationId xmlns:p14="http://schemas.microsoft.com/office/powerpoint/2010/main" val="288397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ladsholder til diasbillede 1"/>
          <p:cNvSpPr>
            <a:spLocks noGrp="1" noRot="1" noChangeAspect="1" noTextEdit="1"/>
          </p:cNvSpPr>
          <p:nvPr>
            <p:ph type="sldImg"/>
          </p:nvPr>
        </p:nvSpPr>
        <p:spPr bwMode="auto">
          <a:noFill/>
          <a:ln>
            <a:solidFill>
              <a:srgbClr val="000000"/>
            </a:solidFill>
            <a:miter lim="800000"/>
            <a:headEnd/>
            <a:tailEnd/>
          </a:ln>
        </p:spPr>
      </p:sp>
      <p:sp>
        <p:nvSpPr>
          <p:cNvPr id="70659"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Pladsholder til diasnummer 3"/>
          <p:cNvSpPr>
            <a:spLocks noGrp="1"/>
          </p:cNvSpPr>
          <p:nvPr>
            <p:ph type="sldNum" sz="quarter" idx="5"/>
          </p:nvPr>
        </p:nvSpPr>
        <p:spPr/>
        <p:txBody>
          <a:bodyPr/>
          <a:lstStyle/>
          <a:p>
            <a:pPr>
              <a:defRPr/>
            </a:pPr>
            <a:fld id="{783A66F9-6194-4050-A80B-837C1450CCE4}" type="slidenum">
              <a:rPr lang="en-GB" smtClean="0"/>
              <a:pPr>
                <a:defRPr/>
              </a:pPr>
              <a:t>27</a:t>
            </a:fld>
            <a:endParaRPr lang="en-GB" dirty="0"/>
          </a:p>
        </p:txBody>
      </p:sp>
    </p:spTree>
    <p:extLst>
      <p:ext uri="{BB962C8B-B14F-4D97-AF65-F5344CB8AC3E}">
        <p14:creationId xmlns:p14="http://schemas.microsoft.com/office/powerpoint/2010/main" val="288397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ladsholder til diasbillede 1"/>
          <p:cNvSpPr>
            <a:spLocks noGrp="1" noRot="1" noChangeAspect="1" noTextEdit="1"/>
          </p:cNvSpPr>
          <p:nvPr>
            <p:ph type="sldImg"/>
          </p:nvPr>
        </p:nvSpPr>
        <p:spPr bwMode="auto">
          <a:noFill/>
          <a:ln>
            <a:solidFill>
              <a:srgbClr val="000000"/>
            </a:solidFill>
            <a:miter lim="800000"/>
            <a:headEnd/>
            <a:tailEnd/>
          </a:ln>
        </p:spPr>
      </p:sp>
      <p:sp>
        <p:nvSpPr>
          <p:cNvPr id="70659"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Pladsholder til diasnummer 3"/>
          <p:cNvSpPr>
            <a:spLocks noGrp="1"/>
          </p:cNvSpPr>
          <p:nvPr>
            <p:ph type="sldNum" sz="quarter" idx="5"/>
          </p:nvPr>
        </p:nvSpPr>
        <p:spPr/>
        <p:txBody>
          <a:bodyPr/>
          <a:lstStyle/>
          <a:p>
            <a:pPr>
              <a:defRPr/>
            </a:pPr>
            <a:fld id="{783A66F9-6194-4050-A80B-837C1450CCE4}" type="slidenum">
              <a:rPr lang="en-GB" smtClean="0"/>
              <a:pPr>
                <a:defRPr/>
              </a:pPr>
              <a:t>28</a:t>
            </a:fld>
            <a:endParaRPr lang="en-GB" dirty="0"/>
          </a:p>
        </p:txBody>
      </p:sp>
    </p:spTree>
    <p:extLst>
      <p:ext uri="{BB962C8B-B14F-4D97-AF65-F5344CB8AC3E}">
        <p14:creationId xmlns:p14="http://schemas.microsoft.com/office/powerpoint/2010/main" val="288397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ladsholder til diasbillede 1"/>
          <p:cNvSpPr>
            <a:spLocks noGrp="1" noRot="1" noChangeAspect="1" noTextEdit="1"/>
          </p:cNvSpPr>
          <p:nvPr>
            <p:ph type="sldImg"/>
          </p:nvPr>
        </p:nvSpPr>
        <p:spPr bwMode="auto">
          <a:noFill/>
          <a:ln>
            <a:solidFill>
              <a:srgbClr val="000000"/>
            </a:solidFill>
            <a:miter lim="800000"/>
            <a:headEnd/>
            <a:tailEnd/>
          </a:ln>
        </p:spPr>
      </p:sp>
      <p:sp>
        <p:nvSpPr>
          <p:cNvPr id="70659"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Pladsholder til diasnummer 3"/>
          <p:cNvSpPr>
            <a:spLocks noGrp="1"/>
          </p:cNvSpPr>
          <p:nvPr>
            <p:ph type="sldNum" sz="quarter" idx="5"/>
          </p:nvPr>
        </p:nvSpPr>
        <p:spPr/>
        <p:txBody>
          <a:bodyPr/>
          <a:lstStyle/>
          <a:p>
            <a:pPr>
              <a:defRPr/>
            </a:pPr>
            <a:fld id="{783A66F9-6194-4050-A80B-837C1450CCE4}" type="slidenum">
              <a:rPr lang="en-GB" smtClean="0"/>
              <a:pPr>
                <a:defRPr/>
              </a:pPr>
              <a:t>29</a:t>
            </a:fld>
            <a:endParaRPr lang="en-GB" dirty="0"/>
          </a:p>
        </p:txBody>
      </p:sp>
    </p:spTree>
    <p:extLst>
      <p:ext uri="{BB962C8B-B14F-4D97-AF65-F5344CB8AC3E}">
        <p14:creationId xmlns:p14="http://schemas.microsoft.com/office/powerpoint/2010/main" val="288397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a:p>
        </p:txBody>
      </p:sp>
      <p:sp>
        <p:nvSpPr>
          <p:cNvPr id="4" name="Slide Number Placeholder 3"/>
          <p:cNvSpPr>
            <a:spLocks noGrp="1"/>
          </p:cNvSpPr>
          <p:nvPr>
            <p:ph type="sldNum" sz="quarter" idx="10"/>
          </p:nvPr>
        </p:nvSpPr>
        <p:spPr/>
        <p:txBody>
          <a:bodyPr/>
          <a:lstStyle/>
          <a:p>
            <a:pPr>
              <a:defRPr/>
            </a:pPr>
            <a:fld id="{E3F69869-FBFA-4883-85D8-4F343C2E74BA}" type="slidenum">
              <a:rPr lang="en-GB" smtClean="0"/>
              <a:pPr>
                <a:defRPr/>
              </a:pPr>
              <a:t>3</a:t>
            </a:fld>
            <a:endParaRPr lang="en-GB" dirty="0"/>
          </a:p>
        </p:txBody>
      </p:sp>
    </p:spTree>
    <p:extLst>
      <p:ext uri="{BB962C8B-B14F-4D97-AF65-F5344CB8AC3E}">
        <p14:creationId xmlns:p14="http://schemas.microsoft.com/office/powerpoint/2010/main" val="402873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ladsholder til diasbillede 1"/>
          <p:cNvSpPr>
            <a:spLocks noGrp="1" noRot="1" noChangeAspect="1" noTextEdit="1"/>
          </p:cNvSpPr>
          <p:nvPr>
            <p:ph type="sldImg"/>
          </p:nvPr>
        </p:nvSpPr>
        <p:spPr bwMode="auto">
          <a:noFill/>
          <a:ln>
            <a:solidFill>
              <a:srgbClr val="000000"/>
            </a:solidFill>
            <a:miter lim="800000"/>
            <a:headEnd/>
            <a:tailEnd/>
          </a:ln>
        </p:spPr>
      </p:sp>
      <p:sp>
        <p:nvSpPr>
          <p:cNvPr id="70659"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Pladsholder til diasnummer 3"/>
          <p:cNvSpPr>
            <a:spLocks noGrp="1"/>
          </p:cNvSpPr>
          <p:nvPr>
            <p:ph type="sldNum" sz="quarter" idx="5"/>
          </p:nvPr>
        </p:nvSpPr>
        <p:spPr/>
        <p:txBody>
          <a:bodyPr/>
          <a:lstStyle/>
          <a:p>
            <a:pPr>
              <a:defRPr/>
            </a:pPr>
            <a:fld id="{783A66F9-6194-4050-A80B-837C1450CCE4}" type="slidenum">
              <a:rPr lang="en-GB" smtClean="0"/>
              <a:pPr>
                <a:defRPr/>
              </a:pPr>
              <a:t>30</a:t>
            </a:fld>
            <a:endParaRPr lang="en-GB" dirty="0"/>
          </a:p>
        </p:txBody>
      </p:sp>
    </p:spTree>
    <p:extLst>
      <p:ext uri="{BB962C8B-B14F-4D97-AF65-F5344CB8AC3E}">
        <p14:creationId xmlns:p14="http://schemas.microsoft.com/office/powerpoint/2010/main" val="288397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3F69869-FBFA-4883-85D8-4F343C2E74BA}" type="slidenum">
              <a:rPr lang="en-GB" smtClean="0"/>
              <a:pPr>
                <a:defRPr/>
              </a:pPr>
              <a:t>31</a:t>
            </a:fld>
            <a:endParaRPr lang="en-GB" dirty="0"/>
          </a:p>
        </p:txBody>
      </p:sp>
    </p:spTree>
    <p:extLst>
      <p:ext uri="{BB962C8B-B14F-4D97-AF65-F5344CB8AC3E}">
        <p14:creationId xmlns:p14="http://schemas.microsoft.com/office/powerpoint/2010/main" val="3113448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952039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9520397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9520397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3F69869-FBFA-4883-85D8-4F343C2E74BA}" type="slidenum">
              <a:rPr lang="en-GB" smtClean="0"/>
              <a:pPr>
                <a:defRPr/>
              </a:pPr>
              <a:t>35</a:t>
            </a:fld>
            <a:endParaRPr lang="en-GB" dirty="0"/>
          </a:p>
        </p:txBody>
      </p:sp>
    </p:spTree>
    <p:extLst>
      <p:ext uri="{BB962C8B-B14F-4D97-AF65-F5344CB8AC3E}">
        <p14:creationId xmlns:p14="http://schemas.microsoft.com/office/powerpoint/2010/main" val="1034376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3F69869-FBFA-4883-85D8-4F343C2E74BA}" type="slidenum">
              <a:rPr lang="en-GB" smtClean="0"/>
              <a:pPr>
                <a:defRPr/>
              </a:pPr>
              <a:t>36</a:t>
            </a:fld>
            <a:endParaRPr lang="en-GB" dirty="0"/>
          </a:p>
        </p:txBody>
      </p:sp>
    </p:spTree>
    <p:extLst>
      <p:ext uri="{BB962C8B-B14F-4D97-AF65-F5344CB8AC3E}">
        <p14:creationId xmlns:p14="http://schemas.microsoft.com/office/powerpoint/2010/main" val="37100503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761181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761181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76118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dsholder til diasbillede 1"/>
          <p:cNvSpPr>
            <a:spLocks noGrp="1" noRot="1" noChangeAspect="1" noTextEdit="1"/>
          </p:cNvSpPr>
          <p:nvPr>
            <p:ph type="sldImg"/>
          </p:nvPr>
        </p:nvSpPr>
        <p:spPr bwMode="auto">
          <a:noFill/>
          <a:ln>
            <a:solidFill>
              <a:srgbClr val="000000"/>
            </a:solidFill>
            <a:miter lim="800000"/>
            <a:headEnd/>
            <a:tailEnd/>
          </a:ln>
        </p:spPr>
      </p:sp>
      <p:sp>
        <p:nvSpPr>
          <p:cNvPr id="61443" name="Pladsholder til not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Pladsholder til diasnummer 3"/>
          <p:cNvSpPr>
            <a:spLocks noGrp="1"/>
          </p:cNvSpPr>
          <p:nvPr>
            <p:ph type="sldNum" sz="quarter" idx="5"/>
          </p:nvPr>
        </p:nvSpPr>
        <p:spPr/>
        <p:txBody>
          <a:bodyPr/>
          <a:lstStyle/>
          <a:p>
            <a:pPr>
              <a:defRPr/>
            </a:pPr>
            <a:fld id="{3EC70898-A29B-4149-A0BC-05C8730FF734}" type="slidenum">
              <a:rPr lang="en-GB" smtClean="0"/>
              <a:pPr>
                <a:defRPr/>
              </a:pPr>
              <a:t>4</a:t>
            </a:fld>
            <a:endParaRPr lang="en-GB" dirty="0"/>
          </a:p>
        </p:txBody>
      </p:sp>
    </p:spTree>
    <p:extLst>
      <p:ext uri="{BB962C8B-B14F-4D97-AF65-F5344CB8AC3E}">
        <p14:creationId xmlns:p14="http://schemas.microsoft.com/office/powerpoint/2010/main" val="2093896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8959975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3F69869-FBFA-4883-85D8-4F343C2E74BA}" type="slidenum">
              <a:rPr lang="en-GB" smtClean="0"/>
              <a:pPr>
                <a:defRPr/>
              </a:pPr>
              <a:t>41</a:t>
            </a:fld>
            <a:endParaRPr lang="en-GB" dirty="0"/>
          </a:p>
        </p:txBody>
      </p:sp>
    </p:spTree>
    <p:extLst>
      <p:ext uri="{BB962C8B-B14F-4D97-AF65-F5344CB8AC3E}">
        <p14:creationId xmlns:p14="http://schemas.microsoft.com/office/powerpoint/2010/main" val="1713607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p:spPr>
      </p:sp>
      <p:sp>
        <p:nvSpPr>
          <p:cNvPr id="119811"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2910775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p:spPr>
      </p:sp>
      <p:sp>
        <p:nvSpPr>
          <p:cNvPr id="119811"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291077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583984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583984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583984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155938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155938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b="1">
                <a:latin typeface="Arial" panose="020B0604020202020204" pitchFamily="34" charset="0"/>
                <a:cs typeface="Arial" panose="020B0604020202020204" pitchFamily="34" charset="0"/>
              </a:defRPr>
            </a:lvl1pPr>
          </a:lstStyle>
          <a:p>
            <a:r>
              <a:rPr lang="en-US" dirty="0"/>
              <a:t>Click to </a:t>
            </a:r>
            <a:r>
              <a:rPr lang="en-GB" noProof="0" dirty="0"/>
              <a:t>edit</a:t>
            </a:r>
            <a:r>
              <a:rPr lang="en-US" dirty="0"/>
              <a: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pic>
        <p:nvPicPr>
          <p:cNvPr id="9" name="Picture 3">
            <a:extLst>
              <a:ext uri="{FF2B5EF4-FFF2-40B4-BE49-F238E27FC236}">
                <a16:creationId xmlns:a16="http://schemas.microsoft.com/office/drawing/2014/main" id="{A140D0F9-6B97-4D0B-A092-9F223135CA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564943" y="358876"/>
            <a:ext cx="2373496" cy="95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140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9005C421-B16A-4C6E-B5C6-F5F4338CBD79}"/>
              </a:ext>
            </a:extLst>
          </p:cNvPr>
          <p:cNvSpPr>
            <a:spLocks noGrp="1"/>
          </p:cNvSpPr>
          <p:nvPr>
            <p:ph type="sldNum" sz="quarter" idx="10"/>
          </p:nvPr>
        </p:nvSpPr>
        <p:spPr/>
        <p:txBody>
          <a:bodyPr/>
          <a:lstStyle/>
          <a:p>
            <a:fld id="{CA45C89B-12B6-421F-96ED-EB083676CE8F}" type="slidenum">
              <a:rPr lang="en-GB" smtClean="0"/>
              <a:pPr/>
              <a:t>‹#›</a:t>
            </a:fld>
            <a:endParaRPr lang="en-GB" dirty="0"/>
          </a:p>
        </p:txBody>
      </p:sp>
    </p:spTree>
    <p:extLst>
      <p:ext uri="{BB962C8B-B14F-4D97-AF65-F5344CB8AC3E}">
        <p14:creationId xmlns:p14="http://schemas.microsoft.com/office/powerpoint/2010/main" val="3121518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88D6BEB1-1EC1-44C4-947E-B8ED67CEBD77}"/>
              </a:ext>
            </a:extLst>
          </p:cNvPr>
          <p:cNvSpPr>
            <a:spLocks noGrp="1"/>
          </p:cNvSpPr>
          <p:nvPr>
            <p:ph type="sldNum" sz="quarter" idx="10"/>
          </p:nvPr>
        </p:nvSpPr>
        <p:spPr/>
        <p:txBody>
          <a:bodyPr/>
          <a:lstStyle/>
          <a:p>
            <a:fld id="{CA45C89B-12B6-421F-96ED-EB083676CE8F}" type="slidenum">
              <a:rPr lang="en-GB" smtClean="0"/>
              <a:pPr/>
              <a:t>‹#›</a:t>
            </a:fld>
            <a:endParaRPr lang="en-GB" dirty="0"/>
          </a:p>
        </p:txBody>
      </p:sp>
    </p:spTree>
    <p:extLst>
      <p:ext uri="{BB962C8B-B14F-4D97-AF65-F5344CB8AC3E}">
        <p14:creationId xmlns:p14="http://schemas.microsoft.com/office/powerpoint/2010/main" val="131443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1352" y="365125"/>
            <a:ext cx="9472448" cy="969689"/>
          </a:xfrm>
        </p:spPr>
        <p:txBody>
          <a:bodyPr/>
          <a:lstStyle>
            <a:lvl1pPr algn="ctr">
              <a:defRPr/>
            </a:lvl1pPr>
          </a:lstStyle>
          <a:p>
            <a:r>
              <a:rPr lang="en-GB" noProof="0" dirty="0"/>
              <a:t>Click to edit Master title style</a:t>
            </a:r>
          </a:p>
        </p:txBody>
      </p:sp>
      <p:sp>
        <p:nvSpPr>
          <p:cNvPr id="3" name="Content Placeholder 2"/>
          <p:cNvSpPr>
            <a:spLocks noGrp="1"/>
          </p:cNvSpPr>
          <p:nvPr>
            <p:ph idx="1"/>
          </p:nvPr>
        </p:nvSpPr>
        <p:spPr>
          <a:xfrm>
            <a:off x="1881351" y="1452395"/>
            <a:ext cx="9472448" cy="472456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Right Triangle 6">
            <a:extLst>
              <a:ext uri="{FF2B5EF4-FFF2-40B4-BE49-F238E27FC236}">
                <a16:creationId xmlns:a16="http://schemas.microsoft.com/office/drawing/2014/main" id="{F7391F64-ABEB-47C2-AA18-3E394A5EE167}"/>
              </a:ext>
            </a:extLst>
          </p:cNvPr>
          <p:cNvSpPr/>
          <p:nvPr userDrawn="1"/>
        </p:nvSpPr>
        <p:spPr>
          <a:xfrm>
            <a:off x="2" y="764704"/>
            <a:ext cx="1371599" cy="6093296"/>
          </a:xfrm>
          <a:prstGeom prst="rtTriangle">
            <a:avLst/>
          </a:prstGeom>
          <a:solidFill>
            <a:srgbClr val="1D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6" name="TextBox 5">
            <a:extLst>
              <a:ext uri="{FF2B5EF4-FFF2-40B4-BE49-F238E27FC236}">
                <a16:creationId xmlns:a16="http://schemas.microsoft.com/office/drawing/2014/main" id="{F4BA2B0A-45EB-41E5-851C-67CCE892A3F9}"/>
              </a:ext>
            </a:extLst>
          </p:cNvPr>
          <p:cNvSpPr txBox="1"/>
          <p:nvPr userDrawn="1"/>
        </p:nvSpPr>
        <p:spPr>
          <a:xfrm>
            <a:off x="-71006" y="6409323"/>
            <a:ext cx="1513613" cy="369332"/>
          </a:xfrm>
          <a:prstGeom prst="rect">
            <a:avLst/>
          </a:prstGeom>
          <a:noFill/>
        </p:spPr>
        <p:txBody>
          <a:bodyPr wrap="square" rtlCol="0">
            <a:spAutoFit/>
          </a:bodyPr>
          <a:lstStyle/>
          <a:p>
            <a:pPr algn="ctr"/>
            <a:r>
              <a:rPr lang="en-GB" sz="900" b="1" dirty="0">
                <a:solidFill>
                  <a:schemeClr val="bg1"/>
                </a:solidFill>
                <a:latin typeface="Arial" panose="020B0604020202020204" pitchFamily="34" charset="0"/>
                <a:cs typeface="Arial" panose="020B0604020202020204" pitchFamily="34" charset="0"/>
              </a:rPr>
              <a:t>www.testingweek.eu</a:t>
            </a:r>
          </a:p>
          <a:p>
            <a:pPr algn="ctr"/>
            <a:r>
              <a:rPr lang="en-GB" sz="900" b="1" dirty="0">
                <a:solidFill>
                  <a:schemeClr val="bg1"/>
                </a:solidFill>
                <a:latin typeface="Arial" panose="020B0604020202020204" pitchFamily="34" charset="0"/>
                <a:cs typeface="Arial" panose="020B0604020202020204" pitchFamily="34" charset="0"/>
              </a:rPr>
              <a:t>www.eurotest.org</a:t>
            </a:r>
          </a:p>
        </p:txBody>
      </p:sp>
      <p:sp>
        <p:nvSpPr>
          <p:cNvPr id="4" name="Slide Number Placeholder 3">
            <a:extLst>
              <a:ext uri="{FF2B5EF4-FFF2-40B4-BE49-F238E27FC236}">
                <a16:creationId xmlns:a16="http://schemas.microsoft.com/office/drawing/2014/main" id="{0F435221-C59A-413F-B56F-463BEAA5BC41}"/>
              </a:ext>
            </a:extLst>
          </p:cNvPr>
          <p:cNvSpPr>
            <a:spLocks noGrp="1"/>
          </p:cNvSpPr>
          <p:nvPr>
            <p:ph type="sldNum" sz="quarter" idx="10"/>
          </p:nvPr>
        </p:nvSpPr>
        <p:spPr/>
        <p:txBody>
          <a:bodyPr/>
          <a:lstStyle/>
          <a:p>
            <a:fld id="{CA45C89B-12B6-421F-96ED-EB083676CE8F}" type="slidenum">
              <a:rPr lang="en-GB" smtClean="0"/>
              <a:pPr/>
              <a:t>‹#›</a:t>
            </a:fld>
            <a:endParaRPr lang="en-GB" dirty="0"/>
          </a:p>
        </p:txBody>
      </p:sp>
    </p:spTree>
    <p:extLst>
      <p:ext uri="{BB962C8B-B14F-4D97-AF65-F5344CB8AC3E}">
        <p14:creationId xmlns:p14="http://schemas.microsoft.com/office/powerpoint/2010/main" val="253707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46374" y="1709738"/>
            <a:ext cx="10301075" cy="2852737"/>
          </a:xfrm>
        </p:spPr>
        <p:txBody>
          <a:bodyPr anchor="b">
            <a:normAutofit/>
          </a:bodyPr>
          <a:lstStyle>
            <a:lvl1pPr>
              <a:defRPr sz="4800"/>
            </a:lvl1pPr>
          </a:lstStyle>
          <a:p>
            <a:r>
              <a:rPr lang="en-GB" noProof="0"/>
              <a:t>Click to edit Master title style</a:t>
            </a:r>
          </a:p>
        </p:txBody>
      </p:sp>
      <p:sp>
        <p:nvSpPr>
          <p:cNvPr id="3" name="Text Placeholder 2"/>
          <p:cNvSpPr>
            <a:spLocks noGrp="1"/>
          </p:cNvSpPr>
          <p:nvPr>
            <p:ph type="body" idx="1"/>
          </p:nvPr>
        </p:nvSpPr>
        <p:spPr>
          <a:xfrm>
            <a:off x="1046374" y="4589463"/>
            <a:ext cx="10301076" cy="1500187"/>
          </a:xfrm>
        </p:spPr>
        <p:txBody>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Edit Master text styles</a:t>
            </a:r>
          </a:p>
        </p:txBody>
      </p:sp>
      <p:sp>
        <p:nvSpPr>
          <p:cNvPr id="4" name="Slide Number Placeholder 3">
            <a:extLst>
              <a:ext uri="{FF2B5EF4-FFF2-40B4-BE49-F238E27FC236}">
                <a16:creationId xmlns:a16="http://schemas.microsoft.com/office/drawing/2014/main" id="{E79B7E72-AB22-426C-8CF2-4B980D8525C6}"/>
              </a:ext>
            </a:extLst>
          </p:cNvPr>
          <p:cNvSpPr>
            <a:spLocks noGrp="1"/>
          </p:cNvSpPr>
          <p:nvPr>
            <p:ph type="sldNum" sz="quarter" idx="10"/>
          </p:nvPr>
        </p:nvSpPr>
        <p:spPr/>
        <p:txBody>
          <a:bodyPr/>
          <a:lstStyle/>
          <a:p>
            <a:fld id="{CA45C89B-12B6-421F-96ED-EB083676CE8F}" type="slidenum">
              <a:rPr lang="en-GB" smtClean="0"/>
              <a:pPr/>
              <a:t>‹#›</a:t>
            </a:fld>
            <a:endParaRPr lang="en-GB" dirty="0"/>
          </a:p>
        </p:txBody>
      </p:sp>
    </p:spTree>
    <p:extLst>
      <p:ext uri="{BB962C8B-B14F-4D97-AF65-F5344CB8AC3E}">
        <p14:creationId xmlns:p14="http://schemas.microsoft.com/office/powerpoint/2010/main" val="297196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1933899" y="1649691"/>
            <a:ext cx="4570596" cy="45272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64751" y="1649691"/>
            <a:ext cx="4689049" cy="45272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FE1231DB-2C96-4347-8171-D2A3729D5A17}"/>
              </a:ext>
            </a:extLst>
          </p:cNvPr>
          <p:cNvSpPr>
            <a:spLocks noGrp="1"/>
          </p:cNvSpPr>
          <p:nvPr>
            <p:ph type="sldNum" sz="quarter" idx="10"/>
          </p:nvPr>
        </p:nvSpPr>
        <p:spPr/>
        <p:txBody>
          <a:bodyPr/>
          <a:lstStyle/>
          <a:p>
            <a:fld id="{CA45C89B-12B6-421F-96ED-EB083676CE8F}" type="slidenum">
              <a:rPr lang="en-GB" smtClean="0"/>
              <a:pPr/>
              <a:t>‹#›</a:t>
            </a:fld>
            <a:endParaRPr lang="en-GB" dirty="0"/>
          </a:p>
        </p:txBody>
      </p:sp>
    </p:spTree>
    <p:extLst>
      <p:ext uri="{BB962C8B-B14F-4D97-AF65-F5344CB8AC3E}">
        <p14:creationId xmlns:p14="http://schemas.microsoft.com/office/powerpoint/2010/main" val="373491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02372" y="365125"/>
            <a:ext cx="9453016"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05B21AE9-8C5E-4927-A2CA-89176E438C8F}"/>
              </a:ext>
            </a:extLst>
          </p:cNvPr>
          <p:cNvSpPr>
            <a:spLocks noGrp="1"/>
          </p:cNvSpPr>
          <p:nvPr>
            <p:ph type="sldNum" sz="quarter" idx="10"/>
          </p:nvPr>
        </p:nvSpPr>
        <p:spPr/>
        <p:txBody>
          <a:bodyPr/>
          <a:lstStyle/>
          <a:p>
            <a:fld id="{CA45C89B-12B6-421F-96ED-EB083676CE8F}" type="slidenum">
              <a:rPr lang="en-GB" smtClean="0"/>
              <a:pPr/>
              <a:t>‹#›</a:t>
            </a:fld>
            <a:endParaRPr lang="en-GB" dirty="0"/>
          </a:p>
        </p:txBody>
      </p:sp>
    </p:spTree>
    <p:extLst>
      <p:ext uri="{BB962C8B-B14F-4D97-AF65-F5344CB8AC3E}">
        <p14:creationId xmlns:p14="http://schemas.microsoft.com/office/powerpoint/2010/main" val="34113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Right Triangle 5">
            <a:extLst>
              <a:ext uri="{FF2B5EF4-FFF2-40B4-BE49-F238E27FC236}">
                <a16:creationId xmlns:a16="http://schemas.microsoft.com/office/drawing/2014/main" id="{CD1571B0-5126-43F0-82D3-4297946B2366}"/>
              </a:ext>
            </a:extLst>
          </p:cNvPr>
          <p:cNvSpPr/>
          <p:nvPr userDrawn="1"/>
        </p:nvSpPr>
        <p:spPr>
          <a:xfrm>
            <a:off x="1" y="764704"/>
            <a:ext cx="1524000" cy="6093296"/>
          </a:xfrm>
          <a:prstGeom prst="rtTriangle">
            <a:avLst/>
          </a:prstGeom>
          <a:solidFill>
            <a:srgbClr val="1D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4" name="TextBox 3">
            <a:extLst>
              <a:ext uri="{FF2B5EF4-FFF2-40B4-BE49-F238E27FC236}">
                <a16:creationId xmlns:a16="http://schemas.microsoft.com/office/drawing/2014/main" id="{F8B3758C-1D2E-4676-8D15-08D812716EBB}"/>
              </a:ext>
            </a:extLst>
          </p:cNvPr>
          <p:cNvSpPr txBox="1"/>
          <p:nvPr userDrawn="1"/>
        </p:nvSpPr>
        <p:spPr>
          <a:xfrm>
            <a:off x="-71006" y="6409323"/>
            <a:ext cx="1513613" cy="369332"/>
          </a:xfrm>
          <a:prstGeom prst="rect">
            <a:avLst/>
          </a:prstGeom>
          <a:noFill/>
        </p:spPr>
        <p:txBody>
          <a:bodyPr wrap="square" rtlCol="0">
            <a:spAutoFit/>
          </a:bodyPr>
          <a:lstStyle/>
          <a:p>
            <a:pPr algn="ctr"/>
            <a:r>
              <a:rPr lang="en-GB" sz="900" b="1" dirty="0">
                <a:solidFill>
                  <a:schemeClr val="bg1"/>
                </a:solidFill>
                <a:latin typeface="Arial" panose="020B0604020202020204" pitchFamily="34" charset="0"/>
                <a:cs typeface="Arial" panose="020B0604020202020204" pitchFamily="34" charset="0"/>
              </a:rPr>
              <a:t>www.testingweek.eu</a:t>
            </a:r>
          </a:p>
          <a:p>
            <a:pPr algn="ctr"/>
            <a:r>
              <a:rPr lang="en-GB" sz="900" b="1" dirty="0">
                <a:solidFill>
                  <a:schemeClr val="bg1"/>
                </a:solidFill>
                <a:latin typeface="Arial" panose="020B0604020202020204" pitchFamily="34" charset="0"/>
                <a:cs typeface="Arial" panose="020B0604020202020204" pitchFamily="34" charset="0"/>
              </a:rPr>
              <a:t>www.eurotest.org</a:t>
            </a:r>
          </a:p>
        </p:txBody>
      </p:sp>
      <p:sp>
        <p:nvSpPr>
          <p:cNvPr id="3" name="Slide Number Placeholder 2">
            <a:extLst>
              <a:ext uri="{FF2B5EF4-FFF2-40B4-BE49-F238E27FC236}">
                <a16:creationId xmlns:a16="http://schemas.microsoft.com/office/drawing/2014/main" id="{E4B6B2A7-47FC-41F6-B05F-C5F0317EA445}"/>
              </a:ext>
            </a:extLst>
          </p:cNvPr>
          <p:cNvSpPr>
            <a:spLocks noGrp="1"/>
          </p:cNvSpPr>
          <p:nvPr>
            <p:ph type="sldNum" sz="quarter" idx="10"/>
          </p:nvPr>
        </p:nvSpPr>
        <p:spPr/>
        <p:txBody>
          <a:bodyPr/>
          <a:lstStyle/>
          <a:p>
            <a:fld id="{CA45C89B-12B6-421F-96ED-EB083676CE8F}" type="slidenum">
              <a:rPr lang="en-GB" smtClean="0"/>
              <a:pPr/>
              <a:t>‹#›</a:t>
            </a:fld>
            <a:endParaRPr lang="en-GB" dirty="0"/>
          </a:p>
        </p:txBody>
      </p:sp>
    </p:spTree>
    <p:extLst>
      <p:ext uri="{BB962C8B-B14F-4D97-AF65-F5344CB8AC3E}">
        <p14:creationId xmlns:p14="http://schemas.microsoft.com/office/powerpoint/2010/main" val="482352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E53E3E-3CCC-4B69-B2BC-5AD6E6DB75C3}"/>
              </a:ext>
            </a:extLst>
          </p:cNvPr>
          <p:cNvSpPr>
            <a:spLocks noGrp="1"/>
          </p:cNvSpPr>
          <p:nvPr>
            <p:ph type="sldNum" sz="quarter" idx="10"/>
          </p:nvPr>
        </p:nvSpPr>
        <p:spPr/>
        <p:txBody>
          <a:bodyPr/>
          <a:lstStyle/>
          <a:p>
            <a:fld id="{CA45C89B-12B6-421F-96ED-EB083676CE8F}" type="slidenum">
              <a:rPr lang="en-GB" smtClean="0"/>
              <a:pPr/>
              <a:t>‹#›</a:t>
            </a:fld>
            <a:endParaRPr lang="en-GB" dirty="0"/>
          </a:p>
        </p:txBody>
      </p:sp>
    </p:spTree>
    <p:extLst>
      <p:ext uri="{BB962C8B-B14F-4D97-AF65-F5344CB8AC3E}">
        <p14:creationId xmlns:p14="http://schemas.microsoft.com/office/powerpoint/2010/main" val="2598200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215" y="451667"/>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701663" y="99218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153" y="205186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9B3CED56-D57F-493F-9347-A6A5BF9F00AC}"/>
              </a:ext>
            </a:extLst>
          </p:cNvPr>
          <p:cNvSpPr>
            <a:spLocks noGrp="1"/>
          </p:cNvSpPr>
          <p:nvPr>
            <p:ph type="sldNum" sz="quarter" idx="10"/>
          </p:nvPr>
        </p:nvSpPr>
        <p:spPr/>
        <p:txBody>
          <a:bodyPr/>
          <a:lstStyle/>
          <a:p>
            <a:fld id="{CA45C89B-12B6-421F-96ED-EB083676CE8F}" type="slidenum">
              <a:rPr lang="en-GB" smtClean="0"/>
              <a:pPr/>
              <a:t>‹#›</a:t>
            </a:fld>
            <a:endParaRPr lang="en-GB" dirty="0"/>
          </a:p>
        </p:txBody>
      </p:sp>
    </p:spTree>
    <p:extLst>
      <p:ext uri="{BB962C8B-B14F-4D97-AF65-F5344CB8AC3E}">
        <p14:creationId xmlns:p14="http://schemas.microsoft.com/office/powerpoint/2010/main" val="1667213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8031" y="454024"/>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5101" y="99218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95969" y="205422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808DEBB0-630F-4410-B601-50A6B968D34D}"/>
              </a:ext>
            </a:extLst>
          </p:cNvPr>
          <p:cNvSpPr>
            <a:spLocks noGrp="1"/>
          </p:cNvSpPr>
          <p:nvPr>
            <p:ph type="sldNum" sz="quarter" idx="10"/>
          </p:nvPr>
        </p:nvSpPr>
        <p:spPr/>
        <p:txBody>
          <a:bodyPr/>
          <a:lstStyle/>
          <a:p>
            <a:fld id="{CA45C89B-12B6-421F-96ED-EB083676CE8F}" type="slidenum">
              <a:rPr lang="en-GB" smtClean="0"/>
              <a:pPr/>
              <a:t>‹#›</a:t>
            </a:fld>
            <a:endParaRPr lang="en-GB" dirty="0"/>
          </a:p>
        </p:txBody>
      </p:sp>
    </p:spTree>
    <p:extLst>
      <p:ext uri="{BB962C8B-B14F-4D97-AF65-F5344CB8AC3E}">
        <p14:creationId xmlns:p14="http://schemas.microsoft.com/office/powerpoint/2010/main" val="71436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33900" y="365125"/>
            <a:ext cx="9419899" cy="1086603"/>
          </a:xfrm>
          <a:prstGeom prst="rect">
            <a:avLst/>
          </a:prstGeom>
        </p:spPr>
        <p:txBody>
          <a:bodyPr vert="horz" lIns="91440" tIns="45720" rIns="91440" bIns="45720" rtlCol="0" anchor="ctr">
            <a:normAutofit/>
          </a:bodyPr>
          <a:lstStyle/>
          <a:p>
            <a:r>
              <a:rPr lang="en-GB" noProof="0"/>
              <a:t>Click to edit Master title style</a:t>
            </a:r>
          </a:p>
        </p:txBody>
      </p:sp>
      <p:sp>
        <p:nvSpPr>
          <p:cNvPr id="3" name="Text Placeholder 2"/>
          <p:cNvSpPr>
            <a:spLocks noGrp="1"/>
          </p:cNvSpPr>
          <p:nvPr>
            <p:ph type="body" idx="1"/>
          </p:nvPr>
        </p:nvSpPr>
        <p:spPr>
          <a:xfrm>
            <a:off x="1933900" y="1550191"/>
            <a:ext cx="9419899" cy="4626772"/>
          </a:xfrm>
          <a:prstGeom prst="rect">
            <a:avLst/>
          </a:prstGeom>
        </p:spPr>
        <p:txBody>
          <a:bodyPr vert="horz" lIns="91440" tIns="45720" rIns="91440" bIns="45720" rtlCol="0">
            <a:norm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Right Triangle 6">
            <a:extLst>
              <a:ext uri="{FF2B5EF4-FFF2-40B4-BE49-F238E27FC236}">
                <a16:creationId xmlns:a16="http://schemas.microsoft.com/office/drawing/2014/main" id="{380B4B98-1E9D-4FB0-AF26-BFE480F62041}"/>
              </a:ext>
            </a:extLst>
          </p:cNvPr>
          <p:cNvSpPr/>
          <p:nvPr userDrawn="1"/>
        </p:nvSpPr>
        <p:spPr>
          <a:xfrm>
            <a:off x="2" y="764704"/>
            <a:ext cx="1371599" cy="6093296"/>
          </a:xfrm>
          <a:prstGeom prst="rtTriangle">
            <a:avLst/>
          </a:prstGeom>
          <a:solidFill>
            <a:srgbClr val="1D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Right Triangle 7">
            <a:extLst>
              <a:ext uri="{FF2B5EF4-FFF2-40B4-BE49-F238E27FC236}">
                <a16:creationId xmlns:a16="http://schemas.microsoft.com/office/drawing/2014/main" id="{3581D34A-9632-4E16-8C68-7A7CDEF07BBF}"/>
              </a:ext>
            </a:extLst>
          </p:cNvPr>
          <p:cNvSpPr/>
          <p:nvPr userDrawn="1"/>
        </p:nvSpPr>
        <p:spPr>
          <a:xfrm rot="16200000">
            <a:off x="5812873" y="497989"/>
            <a:ext cx="566257" cy="12192000"/>
          </a:xfrm>
          <a:prstGeom prst="rtTriangl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0" name="Picture 9">
            <a:extLst>
              <a:ext uri="{FF2B5EF4-FFF2-40B4-BE49-F238E27FC236}">
                <a16:creationId xmlns:a16="http://schemas.microsoft.com/office/drawing/2014/main" id="{0980F3F2-4691-43E3-9528-66A7CC2AD2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0271" y="173794"/>
            <a:ext cx="1602670" cy="1469263"/>
          </a:xfrm>
          <a:prstGeom prst="rect">
            <a:avLst/>
          </a:prstGeom>
        </p:spPr>
      </p:pic>
      <p:sp>
        <p:nvSpPr>
          <p:cNvPr id="9" name="TextBox 8">
            <a:extLst>
              <a:ext uri="{FF2B5EF4-FFF2-40B4-BE49-F238E27FC236}">
                <a16:creationId xmlns:a16="http://schemas.microsoft.com/office/drawing/2014/main" id="{9380EE98-3B00-4635-A39F-263A165517E2}"/>
              </a:ext>
            </a:extLst>
          </p:cNvPr>
          <p:cNvSpPr txBox="1"/>
          <p:nvPr userDrawn="1"/>
        </p:nvSpPr>
        <p:spPr>
          <a:xfrm>
            <a:off x="-71006" y="6409323"/>
            <a:ext cx="1513613" cy="369332"/>
          </a:xfrm>
          <a:prstGeom prst="rect">
            <a:avLst/>
          </a:prstGeom>
          <a:noFill/>
        </p:spPr>
        <p:txBody>
          <a:bodyPr wrap="square" rtlCol="0">
            <a:spAutoFit/>
          </a:bodyPr>
          <a:lstStyle/>
          <a:p>
            <a:pPr algn="ctr"/>
            <a:r>
              <a:rPr lang="en-GB" sz="900" b="1" dirty="0">
                <a:solidFill>
                  <a:schemeClr val="bg1"/>
                </a:solidFill>
                <a:latin typeface="Arial" panose="020B0604020202020204" pitchFamily="34" charset="0"/>
                <a:cs typeface="Arial" panose="020B0604020202020204" pitchFamily="34" charset="0"/>
              </a:rPr>
              <a:t>www.testingweek.eu</a:t>
            </a:r>
          </a:p>
          <a:p>
            <a:pPr algn="ctr"/>
            <a:r>
              <a:rPr lang="en-GB" sz="900" b="1" dirty="0">
                <a:solidFill>
                  <a:schemeClr val="bg1"/>
                </a:solidFill>
                <a:latin typeface="Arial" panose="020B0604020202020204" pitchFamily="34" charset="0"/>
                <a:cs typeface="Arial" panose="020B0604020202020204" pitchFamily="34" charset="0"/>
              </a:rPr>
              <a:t>www.eurotest.org</a:t>
            </a:r>
          </a:p>
        </p:txBody>
      </p:sp>
      <p:sp>
        <p:nvSpPr>
          <p:cNvPr id="4" name="Slide Number Placeholder 3">
            <a:extLst>
              <a:ext uri="{FF2B5EF4-FFF2-40B4-BE49-F238E27FC236}">
                <a16:creationId xmlns:a16="http://schemas.microsoft.com/office/drawing/2014/main" id="{CBB41AE3-8B08-4F55-B4BE-80BA52E21189}"/>
              </a:ext>
            </a:extLst>
          </p:cNvPr>
          <p:cNvSpPr>
            <a:spLocks noGrp="1"/>
          </p:cNvSpPr>
          <p:nvPr>
            <p:ph type="sldNum" sz="quarter" idx="4"/>
          </p:nvPr>
        </p:nvSpPr>
        <p:spPr>
          <a:xfrm>
            <a:off x="9242196" y="6409323"/>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5C89B-12B6-421F-96ED-EB083676CE8F}" type="slidenum">
              <a:rPr lang="en-GB" smtClean="0"/>
              <a:pPr/>
              <a:t>‹#›</a:t>
            </a:fld>
            <a:endParaRPr lang="en-GB" dirty="0"/>
          </a:p>
        </p:txBody>
      </p:sp>
    </p:spTree>
    <p:extLst>
      <p:ext uri="{BB962C8B-B14F-4D97-AF65-F5344CB8AC3E}">
        <p14:creationId xmlns:p14="http://schemas.microsoft.com/office/powerpoint/2010/main" val="29801473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lnSpc>
          <a:spcPct val="90000"/>
        </a:lnSpc>
        <a:spcBef>
          <a:spcPct val="0"/>
        </a:spcBef>
        <a:buNone/>
        <a:defRPr sz="4000" b="1" kern="1200">
          <a:solidFill>
            <a:srgbClr val="1D4EA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3.xml"/><Relationship Id="rId7" Type="http://schemas.openxmlformats.org/officeDocument/2006/relationships/slide" Target="slide3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11.xml"/><Relationship Id="rId9" Type="http://schemas.openxmlformats.org/officeDocument/2006/relationships/slide" Target="slide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who.int/news-room/fact-sheets/detail/hepatitis-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7A3479-30EF-41D1-8F92-F708D097B337}"/>
              </a:ext>
            </a:extLst>
          </p:cNvPr>
          <p:cNvSpPr>
            <a:spLocks noGrp="1"/>
          </p:cNvSpPr>
          <p:nvPr>
            <p:ph type="ctrTitle"/>
          </p:nvPr>
        </p:nvSpPr>
        <p:spPr>
          <a:xfrm>
            <a:off x="1791629" y="2884256"/>
            <a:ext cx="9144000" cy="2387600"/>
          </a:xfrm>
        </p:spPr>
        <p:txBody>
          <a:bodyPr>
            <a:noAutofit/>
          </a:bodyPr>
          <a:lstStyle/>
          <a:p>
            <a:r>
              <a:rPr lang="en-GB" sz="4000" dirty="0"/>
              <a:t>Dossier of Evidence</a:t>
            </a:r>
            <a:br>
              <a:rPr lang="en-GB" sz="4000" dirty="0"/>
            </a:br>
            <a:br>
              <a:rPr lang="en-GB" sz="4000" dirty="0"/>
            </a:br>
            <a:r>
              <a:rPr lang="en-GB" sz="4000" dirty="0"/>
              <a:t>Why is it necessary to scale up hepatitis B and hepatitis C testing in Europe?</a:t>
            </a:r>
          </a:p>
        </p:txBody>
      </p:sp>
    </p:spTree>
    <p:extLst>
      <p:ext uri="{BB962C8B-B14F-4D97-AF65-F5344CB8AC3E}">
        <p14:creationId xmlns:p14="http://schemas.microsoft.com/office/powerpoint/2010/main" val="1950932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da-DK" dirty="0"/>
              <a:t>Global </a:t>
            </a:r>
            <a:r>
              <a:rPr lang="da-DK" dirty="0" err="1"/>
              <a:t>impact</a:t>
            </a:r>
            <a:r>
              <a:rPr lang="da-DK" dirty="0"/>
              <a:t> of HBV and HCV</a:t>
            </a:r>
          </a:p>
        </p:txBody>
      </p:sp>
      <p:sp>
        <p:nvSpPr>
          <p:cNvPr id="3" name="Content Placeholder 2"/>
          <p:cNvSpPr>
            <a:spLocks noGrp="1"/>
          </p:cNvSpPr>
          <p:nvPr>
            <p:ph idx="1"/>
          </p:nvPr>
        </p:nvSpPr>
        <p:spPr>
          <a:xfrm>
            <a:off x="1658637" y="1530454"/>
            <a:ext cx="4575206" cy="4724568"/>
          </a:xfrm>
        </p:spPr>
        <p:txBody>
          <a:bodyPr>
            <a:normAutofit/>
          </a:bodyPr>
          <a:lstStyle/>
          <a:p>
            <a:pPr marL="0" indent="0">
              <a:buNone/>
            </a:pPr>
            <a:r>
              <a:rPr lang="en-US" dirty="0"/>
              <a:t>Viral hepatitis is responsible for </a:t>
            </a:r>
            <a:r>
              <a:rPr lang="en-US" b="1" dirty="0"/>
              <a:t>1.4 million deaths per year</a:t>
            </a:r>
            <a:r>
              <a:rPr lang="en-US" dirty="0"/>
              <a:t> from acute infection and hepatitis-related liver cancer and cirrhosis. </a:t>
            </a:r>
          </a:p>
          <a:p>
            <a:pPr marL="0" indent="0">
              <a:buNone/>
            </a:pPr>
            <a:r>
              <a:rPr lang="en-US" dirty="0"/>
              <a:t>Of these deaths:</a:t>
            </a:r>
          </a:p>
          <a:p>
            <a:r>
              <a:rPr lang="en-US" dirty="0"/>
              <a:t>47% is due to HBV</a:t>
            </a:r>
          </a:p>
          <a:p>
            <a:r>
              <a:rPr lang="en-US" dirty="0"/>
              <a:t>48% is due to HCV</a:t>
            </a:r>
          </a:p>
          <a:p>
            <a:endParaRPr lang="en-US" dirty="0"/>
          </a:p>
          <a:p>
            <a:endParaRPr lang="en-US" dirty="0"/>
          </a:p>
          <a:p>
            <a:endParaRPr lang="en-US" dirty="0"/>
          </a:p>
          <a:p>
            <a:endParaRPr lang="da-DK" dirty="0"/>
          </a:p>
        </p:txBody>
      </p:sp>
      <p:pic>
        <p:nvPicPr>
          <p:cNvPr id="8" name="Picture 7">
            <a:extLst>
              <a:ext uri="{FF2B5EF4-FFF2-40B4-BE49-F238E27FC236}">
                <a16:creationId xmlns:a16="http://schemas.microsoft.com/office/drawing/2014/main" id="{DA9096A8-71D1-4E30-8858-D3CF8415D3F0}"/>
              </a:ext>
            </a:extLst>
          </p:cNvPr>
          <p:cNvPicPr>
            <a:picLocks noChangeAspect="1"/>
          </p:cNvPicPr>
          <p:nvPr/>
        </p:nvPicPr>
        <p:blipFill>
          <a:blip r:embed="rId3"/>
          <a:stretch>
            <a:fillRect/>
          </a:stretch>
        </p:blipFill>
        <p:spPr>
          <a:xfrm>
            <a:off x="6233843" y="1530454"/>
            <a:ext cx="5547610" cy="4166729"/>
          </a:xfrm>
          <a:prstGeom prst="rect">
            <a:avLst/>
          </a:prstGeom>
        </p:spPr>
      </p:pic>
      <p:sp>
        <p:nvSpPr>
          <p:cNvPr id="9" name="TextBox 8">
            <a:extLst>
              <a:ext uri="{FF2B5EF4-FFF2-40B4-BE49-F238E27FC236}">
                <a16:creationId xmlns:a16="http://schemas.microsoft.com/office/drawing/2014/main" id="{5B351B95-212F-42C6-9D6B-4003A38EE966}"/>
              </a:ext>
            </a:extLst>
          </p:cNvPr>
          <p:cNvSpPr txBox="1"/>
          <p:nvPr/>
        </p:nvSpPr>
        <p:spPr>
          <a:xfrm>
            <a:off x="4293870" y="5854912"/>
            <a:ext cx="4945380" cy="400110"/>
          </a:xfrm>
          <a:prstGeom prst="rect">
            <a:avLst/>
          </a:prstGeom>
          <a:noFill/>
        </p:spPr>
        <p:txBody>
          <a:bodyPr wrap="square" rtlCol="0">
            <a:spAutoFit/>
          </a:bodyPr>
          <a:lstStyle/>
          <a:p>
            <a:pPr algn="l"/>
            <a:r>
              <a:rPr lang="en-GB" sz="1000" dirty="0">
                <a:solidFill>
                  <a:schemeClr val="bg1">
                    <a:lumMod val="50000"/>
                  </a:schemeClr>
                </a:solidFill>
                <a:latin typeface="Arial" panose="020B0604020202020204" pitchFamily="34" charset="0"/>
                <a:cs typeface="Arial" panose="020B0604020202020204" pitchFamily="34" charset="0"/>
              </a:rPr>
              <a:t>Source: World Health Organization. Global health sector strategy on viral hepatitis 2016-2021: Towards ending viral hepatitis. Geneva: WHO; 2016. </a:t>
            </a:r>
          </a:p>
        </p:txBody>
      </p:sp>
    </p:spTree>
    <p:extLst>
      <p:ext uri="{BB962C8B-B14F-4D97-AF65-F5344CB8AC3E}">
        <p14:creationId xmlns:p14="http://schemas.microsoft.com/office/powerpoint/2010/main" val="3623371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algn="ctr" eaLnBrk="1" hangingPunct="1"/>
            <a:r>
              <a:rPr lang="en-GB" sz="3600" dirty="0"/>
              <a:t>Know your epidemics:</a:t>
            </a:r>
            <a:br>
              <a:rPr lang="en-GB" sz="3600" dirty="0"/>
            </a:br>
            <a:r>
              <a:rPr lang="en-GB" sz="3600" dirty="0"/>
              <a:t>The situation of HBV and HCV in Europe</a:t>
            </a:r>
            <a:br>
              <a:rPr lang="en-GB" sz="2800" dirty="0">
                <a:latin typeface="Arial" charset="0"/>
                <a:cs typeface="Arial" charset="0"/>
              </a:rPr>
            </a:br>
            <a:endParaRPr lang="en-GB" sz="2800" dirty="0">
              <a:latin typeface="Arial" charset="0"/>
              <a:cs typeface="Arial" charset="0"/>
            </a:endParaRPr>
          </a:p>
        </p:txBody>
      </p:sp>
      <p:sp>
        <p:nvSpPr>
          <p:cNvPr id="2" name="Text Placeholder 1">
            <a:extLst>
              <a:ext uri="{FF2B5EF4-FFF2-40B4-BE49-F238E27FC236}">
                <a16:creationId xmlns:a16="http://schemas.microsoft.com/office/drawing/2014/main" id="{2C5FD5E1-F781-4BCA-A3C5-9507CCBC36A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745205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GB" dirty="0">
                <a:latin typeface="Arial" charset="0"/>
                <a:cs typeface="Arial" charset="0"/>
              </a:rPr>
              <a:t>HBV in Europe</a:t>
            </a:r>
            <a:endParaRPr lang="en-GB" sz="2000" dirty="0">
              <a:latin typeface="Arial" charset="0"/>
              <a:cs typeface="Arial" charset="0"/>
            </a:endParaRPr>
          </a:p>
        </p:txBody>
      </p:sp>
      <p:sp>
        <p:nvSpPr>
          <p:cNvPr id="3" name="Content Placeholder 2"/>
          <p:cNvSpPr>
            <a:spLocks noGrp="1"/>
          </p:cNvSpPr>
          <p:nvPr>
            <p:ph idx="1"/>
          </p:nvPr>
        </p:nvSpPr>
        <p:spPr>
          <a:xfrm>
            <a:off x="1881351" y="1452395"/>
            <a:ext cx="4062249" cy="4724568"/>
          </a:xfrm>
        </p:spPr>
        <p:txBody>
          <a:bodyPr rtlCol="0">
            <a:normAutofit/>
          </a:bodyPr>
          <a:lstStyle/>
          <a:p>
            <a:pPr>
              <a:spcAft>
                <a:spcPts val="0"/>
              </a:spcAft>
              <a:defRPr/>
            </a:pPr>
            <a:r>
              <a:rPr lang="en-GB" dirty="0"/>
              <a:t>In the EU/EEA, the prevalence of HBV is estimated to be around </a:t>
            </a:r>
            <a:r>
              <a:rPr lang="en-GB" b="1" dirty="0">
                <a:solidFill>
                  <a:srgbClr val="009640"/>
                </a:solidFill>
              </a:rPr>
              <a:t>0.9%</a:t>
            </a:r>
            <a:r>
              <a:rPr lang="en-GB" dirty="0"/>
              <a:t> with a total of </a:t>
            </a:r>
            <a:r>
              <a:rPr lang="en-GB" b="1" dirty="0">
                <a:solidFill>
                  <a:srgbClr val="009640"/>
                </a:solidFill>
              </a:rPr>
              <a:t>4.7 million cases of chronic HBV</a:t>
            </a:r>
            <a:r>
              <a:rPr lang="en-GB" dirty="0"/>
              <a:t>. </a:t>
            </a:r>
          </a:p>
          <a:p>
            <a:pPr>
              <a:spcAft>
                <a:spcPts val="0"/>
              </a:spcAft>
              <a:defRPr/>
            </a:pPr>
            <a:endParaRPr lang="en-GB" dirty="0"/>
          </a:p>
          <a:p>
            <a:pPr marL="0" lvl="1" indent="0">
              <a:spcAft>
                <a:spcPts val="0"/>
              </a:spcAft>
              <a:buNone/>
              <a:defRPr/>
            </a:pPr>
            <a:endParaRPr lang="en-GB" sz="2000" dirty="0"/>
          </a:p>
          <a:p>
            <a:pPr marL="400050" lvl="1" indent="0">
              <a:spcAft>
                <a:spcPts val="0"/>
              </a:spcAft>
              <a:buNone/>
              <a:defRPr/>
            </a:pPr>
            <a:endParaRPr lang="en-GB" sz="2000" dirty="0"/>
          </a:p>
          <a:p>
            <a:pPr lvl="1">
              <a:spcAft>
                <a:spcPts val="0"/>
              </a:spcAft>
              <a:buFont typeface="Arial" pitchFamily="34" charset="0"/>
              <a:buChar char="–"/>
              <a:defRPr/>
            </a:pPr>
            <a:endParaRPr lang="en-GB" sz="2000" dirty="0">
              <a:solidFill>
                <a:srgbClr val="7F7F7F"/>
              </a:solidFill>
            </a:endParaRPr>
          </a:p>
          <a:p>
            <a:pPr lvl="1">
              <a:spcAft>
                <a:spcPts val="0"/>
              </a:spcAft>
              <a:buFont typeface="Arial" pitchFamily="34" charset="0"/>
              <a:buChar char="–"/>
              <a:defRPr/>
            </a:pPr>
            <a:endParaRPr lang="en-GB" sz="2000" dirty="0">
              <a:solidFill>
                <a:srgbClr val="7F7F7F"/>
              </a:solidFill>
            </a:endParaRPr>
          </a:p>
        </p:txBody>
      </p:sp>
      <p:pic>
        <p:nvPicPr>
          <p:cNvPr id="2" name="Picture 1">
            <a:extLst>
              <a:ext uri="{FF2B5EF4-FFF2-40B4-BE49-F238E27FC236}">
                <a16:creationId xmlns:a16="http://schemas.microsoft.com/office/drawing/2014/main" id="{47CADCF3-31D7-4161-9C28-BABE14D6C8F9}"/>
              </a:ext>
            </a:extLst>
          </p:cNvPr>
          <p:cNvPicPr>
            <a:picLocks noChangeAspect="1"/>
          </p:cNvPicPr>
          <p:nvPr/>
        </p:nvPicPr>
        <p:blipFill>
          <a:blip r:embed="rId3"/>
          <a:stretch>
            <a:fillRect/>
          </a:stretch>
        </p:blipFill>
        <p:spPr>
          <a:xfrm>
            <a:off x="6582938" y="1290239"/>
            <a:ext cx="5157437" cy="4886724"/>
          </a:xfrm>
          <a:prstGeom prst="rect">
            <a:avLst/>
          </a:prstGeom>
        </p:spPr>
      </p:pic>
      <p:sp>
        <p:nvSpPr>
          <p:cNvPr id="5" name="TextBox 4">
            <a:extLst>
              <a:ext uri="{FF2B5EF4-FFF2-40B4-BE49-F238E27FC236}">
                <a16:creationId xmlns:a16="http://schemas.microsoft.com/office/drawing/2014/main" id="{BF89E41C-C040-481E-BA62-155B4EFE843F}"/>
              </a:ext>
            </a:extLst>
          </p:cNvPr>
          <p:cNvSpPr txBox="1"/>
          <p:nvPr/>
        </p:nvSpPr>
        <p:spPr>
          <a:xfrm>
            <a:off x="1481509" y="6006003"/>
            <a:ext cx="4861932" cy="400110"/>
          </a:xfrm>
          <a:prstGeom prst="rect">
            <a:avLst/>
          </a:prstGeom>
          <a:noFill/>
        </p:spPr>
        <p:txBody>
          <a:bodyPr wrap="square" rtlCol="0">
            <a:spAutoFit/>
          </a:bodyPr>
          <a:lstStyle/>
          <a:p>
            <a:pPr algn="r"/>
            <a:r>
              <a:rPr lang="en-GB" sz="1000" dirty="0">
                <a:solidFill>
                  <a:schemeClr val="bg1">
                    <a:lumMod val="50000"/>
                  </a:schemeClr>
                </a:solidFill>
                <a:latin typeface="Arial" panose="020B0604020202020204" pitchFamily="34" charset="0"/>
                <a:cs typeface="Arial" panose="020B0604020202020204" pitchFamily="34" charset="0"/>
              </a:rPr>
              <a:t>Source: European Centre for Disease Prevention and Control. Systematic review on hepatitis B and C prevalence in the EU/EEA. Stockholm: ECDC; 2016.</a:t>
            </a:r>
          </a:p>
        </p:txBody>
      </p:sp>
    </p:spTree>
    <p:extLst>
      <p:ext uri="{BB962C8B-B14F-4D97-AF65-F5344CB8AC3E}">
        <p14:creationId xmlns:p14="http://schemas.microsoft.com/office/powerpoint/2010/main" val="1203384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GB" dirty="0">
                <a:latin typeface="Arial" charset="0"/>
                <a:cs typeface="Arial" charset="0"/>
              </a:rPr>
              <a:t>HBV in Europe</a:t>
            </a:r>
            <a:endParaRPr lang="en-GB" sz="2000" dirty="0">
              <a:latin typeface="Arial" charset="0"/>
              <a:cs typeface="Arial" charset="0"/>
            </a:endParaRPr>
          </a:p>
        </p:txBody>
      </p:sp>
      <p:sp>
        <p:nvSpPr>
          <p:cNvPr id="3" name="Content Placeholder 2"/>
          <p:cNvSpPr>
            <a:spLocks noGrp="1"/>
          </p:cNvSpPr>
          <p:nvPr>
            <p:ph idx="1"/>
          </p:nvPr>
        </p:nvSpPr>
        <p:spPr>
          <a:xfrm>
            <a:off x="1881351" y="1452395"/>
            <a:ext cx="9472448" cy="409859"/>
          </a:xfrm>
        </p:spPr>
        <p:txBody>
          <a:bodyPr rtlCol="0">
            <a:normAutofit/>
          </a:bodyPr>
          <a:lstStyle/>
          <a:p>
            <a:pPr marL="0" lvl="1" indent="0" algn="ctr">
              <a:buNone/>
              <a:defRPr/>
            </a:pPr>
            <a:r>
              <a:rPr lang="en-GB" sz="1400" b="1" dirty="0"/>
              <a:t>HBV prevalence in countries with data representing the general population</a:t>
            </a:r>
            <a:endParaRPr lang="en-US" sz="1400" dirty="0"/>
          </a:p>
          <a:p>
            <a:pPr marL="0" lvl="1" indent="0">
              <a:spcAft>
                <a:spcPts val="0"/>
              </a:spcAft>
              <a:buNone/>
              <a:defRPr/>
            </a:pPr>
            <a:endParaRPr lang="en-GB" dirty="0"/>
          </a:p>
          <a:p>
            <a:pPr marL="400050" lvl="1" indent="0">
              <a:spcAft>
                <a:spcPts val="0"/>
              </a:spcAft>
              <a:buNone/>
              <a:defRPr/>
            </a:pPr>
            <a:endParaRPr lang="en-GB" dirty="0"/>
          </a:p>
          <a:p>
            <a:pPr lvl="1">
              <a:spcAft>
                <a:spcPts val="0"/>
              </a:spcAft>
              <a:buFont typeface="Arial" pitchFamily="34" charset="0"/>
              <a:buChar char="–"/>
              <a:defRPr/>
            </a:pPr>
            <a:endParaRPr lang="en-GB" dirty="0">
              <a:solidFill>
                <a:srgbClr val="7F7F7F"/>
              </a:solidFill>
            </a:endParaRPr>
          </a:p>
          <a:p>
            <a:pPr lvl="1">
              <a:spcAft>
                <a:spcPts val="0"/>
              </a:spcAft>
              <a:buFont typeface="Arial" pitchFamily="34" charset="0"/>
              <a:buChar char="–"/>
              <a:defRPr/>
            </a:pPr>
            <a:endParaRPr lang="en-GB" dirty="0">
              <a:solidFill>
                <a:srgbClr val="7F7F7F"/>
              </a:solidFill>
            </a:endParaRPr>
          </a:p>
        </p:txBody>
      </p:sp>
      <p:sp>
        <p:nvSpPr>
          <p:cNvPr id="4" name="Text Box 6"/>
          <p:cNvSpPr txBox="1">
            <a:spLocks noChangeArrowheads="1"/>
          </p:cNvSpPr>
          <p:nvPr/>
        </p:nvSpPr>
        <p:spPr bwMode="auto">
          <a:xfrm>
            <a:off x="4986918" y="5602116"/>
            <a:ext cx="5848350" cy="400110"/>
          </a:xfrm>
          <a:prstGeom prst="rect">
            <a:avLst/>
          </a:prstGeom>
          <a:noFill/>
          <a:ln w="9525">
            <a:noFill/>
            <a:miter lim="800000"/>
            <a:headEnd/>
            <a:tailEnd/>
          </a:ln>
        </p:spPr>
        <p:txBody>
          <a:bodyPr>
            <a:spAutoFit/>
          </a:bodyPr>
          <a:lstStyle/>
          <a:p>
            <a:pPr algn="r">
              <a:defRPr/>
            </a:pPr>
            <a:r>
              <a:rPr lang="en-GB" sz="1000" dirty="0">
                <a:solidFill>
                  <a:schemeClr val="bg1">
                    <a:lumMod val="50000"/>
                  </a:schemeClr>
                </a:solidFill>
                <a:latin typeface="Arial" pitchFamily="34" charset="0"/>
                <a:cs typeface="Arial" pitchFamily="34" charset="0"/>
              </a:rPr>
              <a:t>Source: European Centre for Disease Prevention and Control. Hepatitis B and C epidemiology in selected population groups in the EU/EEA. Stockholm: ECDC; 2018.</a:t>
            </a:r>
          </a:p>
        </p:txBody>
      </p:sp>
      <p:graphicFrame>
        <p:nvGraphicFramePr>
          <p:cNvPr id="6" name="Table 5">
            <a:extLst>
              <a:ext uri="{FF2B5EF4-FFF2-40B4-BE49-F238E27FC236}">
                <a16:creationId xmlns:a16="http://schemas.microsoft.com/office/drawing/2014/main" id="{4CBA8173-CD39-43DC-A6DE-1E1DC3012B72}"/>
              </a:ext>
            </a:extLst>
          </p:cNvPr>
          <p:cNvGraphicFramePr>
            <a:graphicFrameLocks noGrp="1"/>
          </p:cNvGraphicFramePr>
          <p:nvPr>
            <p:extLst>
              <p:ext uri="{D42A27DB-BD31-4B8C-83A1-F6EECF244321}">
                <p14:modId xmlns:p14="http://schemas.microsoft.com/office/powerpoint/2010/main" val="2450495586"/>
              </p:ext>
            </p:extLst>
          </p:nvPr>
        </p:nvGraphicFramePr>
        <p:xfrm>
          <a:off x="2382817" y="1875736"/>
          <a:ext cx="4166668" cy="3370000"/>
        </p:xfrm>
        <a:graphic>
          <a:graphicData uri="http://schemas.openxmlformats.org/drawingml/2006/table">
            <a:tbl>
              <a:tblPr firstRow="1" firstCol="1" bandRow="1">
                <a:tableStyleId>{C083E6E3-FA7D-4D7B-A595-EF9225AFEA82}</a:tableStyleId>
              </a:tblPr>
              <a:tblGrid>
                <a:gridCol w="2083334">
                  <a:extLst>
                    <a:ext uri="{9D8B030D-6E8A-4147-A177-3AD203B41FA5}">
                      <a16:colId xmlns:a16="http://schemas.microsoft.com/office/drawing/2014/main" val="2757327020"/>
                    </a:ext>
                  </a:extLst>
                </a:gridCol>
                <a:gridCol w="2083334">
                  <a:extLst>
                    <a:ext uri="{9D8B030D-6E8A-4147-A177-3AD203B41FA5}">
                      <a16:colId xmlns:a16="http://schemas.microsoft.com/office/drawing/2014/main" val="3685985164"/>
                    </a:ext>
                  </a:extLst>
                </a:gridCol>
              </a:tblGrid>
              <a:tr h="210625">
                <a:tc>
                  <a:txBody>
                    <a:bodyPr/>
                    <a:lstStyle/>
                    <a:p>
                      <a:pPr algn="ctr">
                        <a:lnSpc>
                          <a:spcPct val="115000"/>
                        </a:lnSpc>
                        <a:spcAft>
                          <a:spcPts val="200"/>
                        </a:spcAft>
                      </a:pPr>
                      <a:r>
                        <a:rPr lang="en-GB" sz="1200" dirty="0">
                          <a:effectLst/>
                          <a:latin typeface="Arial" panose="020B0604020202020204" pitchFamily="34" charset="0"/>
                          <a:cs typeface="Arial" panose="020B0604020202020204" pitchFamily="34" charset="0"/>
                        </a:rPr>
                        <a:t>Country</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HBsAg prevalence (%)</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1793932037"/>
                  </a:ext>
                </a:extLst>
              </a:tr>
              <a:tr h="210625">
                <a:tc>
                  <a:txBody>
                    <a:bodyPr/>
                    <a:lstStyle/>
                    <a:p>
                      <a:pPr>
                        <a:lnSpc>
                          <a:spcPct val="115000"/>
                        </a:lnSpc>
                        <a:spcAft>
                          <a:spcPts val="200"/>
                        </a:spcAft>
                      </a:pPr>
                      <a:r>
                        <a:rPr lang="en-GB" sz="1200" dirty="0">
                          <a:effectLst/>
                          <a:latin typeface="Arial" panose="020B0604020202020204" pitchFamily="34" charset="0"/>
                          <a:cs typeface="Arial" panose="020B0604020202020204" pitchFamily="34" charset="0"/>
                        </a:rPr>
                        <a:t>Austria</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1052603755"/>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Belgium</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0.6-0.7</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189293975"/>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Bulgaria</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39196466"/>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Croatia</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0.7-2.3</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4128339729"/>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Cyprus</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4112126704"/>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Czech Republic</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0.6</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2841603556"/>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Denmark</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2316468749"/>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Finland</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dirty="0">
                          <a:effectLst/>
                          <a:latin typeface="Arial" panose="020B0604020202020204" pitchFamily="34" charset="0"/>
                          <a:cs typeface="Arial" panose="020B0604020202020204" pitchFamily="34" charset="0"/>
                        </a:rPr>
                        <a:t>-</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1093006112"/>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France</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0.7-2.2</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4089660859"/>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Germany</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0.3-0.7</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3051598319"/>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Greece</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3.5-7.5</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2501637100"/>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Hungary</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0.4</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1470031928"/>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Iceland</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2085965334"/>
                  </a:ext>
                </a:extLst>
              </a:tr>
              <a:tr h="210625">
                <a:tc>
                  <a:txBody>
                    <a:bodyPr/>
                    <a:lstStyle/>
                    <a:p>
                      <a:pPr>
                        <a:lnSpc>
                          <a:spcPct val="115000"/>
                        </a:lnSpc>
                        <a:spcAft>
                          <a:spcPts val="200"/>
                        </a:spcAft>
                      </a:pPr>
                      <a:r>
                        <a:rPr lang="en-GB" sz="1200" dirty="0">
                          <a:effectLst/>
                          <a:latin typeface="Arial" panose="020B0604020202020204" pitchFamily="34" charset="0"/>
                          <a:cs typeface="Arial" panose="020B0604020202020204" pitchFamily="34" charset="0"/>
                        </a:rPr>
                        <a:t>Ireland</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dirty="0">
                          <a:effectLst/>
                          <a:latin typeface="Arial" panose="020B0604020202020204" pitchFamily="34" charset="0"/>
                          <a:cs typeface="Arial" panose="020B0604020202020204" pitchFamily="34" charset="0"/>
                        </a:rPr>
                        <a:t>0.1</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1652638728"/>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Italy</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dirty="0">
                          <a:effectLst/>
                          <a:latin typeface="Arial" panose="020B0604020202020204" pitchFamily="34" charset="0"/>
                          <a:cs typeface="Arial" panose="020B0604020202020204" pitchFamily="34" charset="0"/>
                        </a:rPr>
                        <a:t>0.5-5.8</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1075384402"/>
                  </a:ext>
                </a:extLst>
              </a:tr>
            </a:tbl>
          </a:graphicData>
        </a:graphic>
      </p:graphicFrame>
      <p:graphicFrame>
        <p:nvGraphicFramePr>
          <p:cNvPr id="9" name="Table 8">
            <a:extLst>
              <a:ext uri="{FF2B5EF4-FFF2-40B4-BE49-F238E27FC236}">
                <a16:creationId xmlns:a16="http://schemas.microsoft.com/office/drawing/2014/main" id="{C992C29F-BE23-4B96-886B-5920BC2D205D}"/>
              </a:ext>
            </a:extLst>
          </p:cNvPr>
          <p:cNvGraphicFramePr>
            <a:graphicFrameLocks noGrp="1"/>
          </p:cNvGraphicFramePr>
          <p:nvPr>
            <p:extLst>
              <p:ext uri="{D42A27DB-BD31-4B8C-83A1-F6EECF244321}">
                <p14:modId xmlns:p14="http://schemas.microsoft.com/office/powerpoint/2010/main" val="2859755809"/>
              </p:ext>
            </p:extLst>
          </p:nvPr>
        </p:nvGraphicFramePr>
        <p:xfrm>
          <a:off x="6549485" y="1875736"/>
          <a:ext cx="4513374" cy="3370000"/>
        </p:xfrm>
        <a:graphic>
          <a:graphicData uri="http://schemas.openxmlformats.org/drawingml/2006/table">
            <a:tbl>
              <a:tblPr firstRow="1" firstCol="1" bandRow="1">
                <a:tableStyleId>{C083E6E3-FA7D-4D7B-A595-EF9225AFEA82}</a:tableStyleId>
              </a:tblPr>
              <a:tblGrid>
                <a:gridCol w="2256687">
                  <a:extLst>
                    <a:ext uri="{9D8B030D-6E8A-4147-A177-3AD203B41FA5}">
                      <a16:colId xmlns:a16="http://schemas.microsoft.com/office/drawing/2014/main" val="2757327020"/>
                    </a:ext>
                  </a:extLst>
                </a:gridCol>
                <a:gridCol w="2256687">
                  <a:extLst>
                    <a:ext uri="{9D8B030D-6E8A-4147-A177-3AD203B41FA5}">
                      <a16:colId xmlns:a16="http://schemas.microsoft.com/office/drawing/2014/main" val="3685985164"/>
                    </a:ext>
                  </a:extLst>
                </a:gridCol>
              </a:tblGrid>
              <a:tr h="210625">
                <a:tc>
                  <a:txBody>
                    <a:bodyPr/>
                    <a:lstStyle/>
                    <a:p>
                      <a:pPr algn="ctr">
                        <a:lnSpc>
                          <a:spcPct val="115000"/>
                        </a:lnSpc>
                        <a:spcAft>
                          <a:spcPts val="200"/>
                        </a:spcAft>
                      </a:pPr>
                      <a:r>
                        <a:rPr lang="en-GB" sz="1200" dirty="0">
                          <a:effectLst/>
                          <a:latin typeface="Arial" panose="020B0604020202020204" pitchFamily="34" charset="0"/>
                          <a:cs typeface="Arial" panose="020B0604020202020204" pitchFamily="34" charset="0"/>
                        </a:rPr>
                        <a:t>Country</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HBsAg prevalence (%)</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1793932037"/>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Latvia</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dirty="0">
                          <a:effectLst/>
                          <a:latin typeface="Arial" panose="020B0604020202020204" pitchFamily="34" charset="0"/>
                          <a:cs typeface="Arial" panose="020B0604020202020204" pitchFamily="34" charset="0"/>
                        </a:rPr>
                        <a:t>-</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1505109713"/>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Liechtenstein</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3410817050"/>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Lithuania</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567204968"/>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Luxembourg</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2144028130"/>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Malta</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3378658956"/>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Netherlands</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0.2-0.7</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775164623"/>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Norway</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2925016508"/>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Poland</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0.9-1.1</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490393119"/>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Portugal</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1385029274"/>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Romania</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4.4-6.2</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3776829086"/>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Slovakia</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1.1</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2854289735"/>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Slovenia</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1344471625"/>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Spain</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dirty="0">
                          <a:effectLst/>
                          <a:latin typeface="Arial" panose="020B0604020202020204" pitchFamily="34" charset="0"/>
                          <a:cs typeface="Arial" panose="020B0604020202020204" pitchFamily="34" charset="0"/>
                        </a:rPr>
                        <a:t>0.0-0.7</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3866799458"/>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Sweden</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extLst>
                  <a:ext uri="{0D108BD9-81ED-4DB2-BD59-A6C34878D82A}">
                    <a16:rowId xmlns:a16="http://schemas.microsoft.com/office/drawing/2014/main" val="3110825833"/>
                  </a:ext>
                </a:extLst>
              </a:tr>
              <a:tr h="210625">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United Kingdom</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8034" marR="58034" marT="0" marB="0"/>
                </a:tc>
                <a:tc>
                  <a:txBody>
                    <a:bodyPr/>
                    <a:lstStyle/>
                    <a:p>
                      <a:pPr algn="ctr">
                        <a:lnSpc>
                          <a:spcPct val="115000"/>
                        </a:lnSpc>
                        <a:spcAft>
                          <a:spcPts val="2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1.7</a:t>
                      </a:r>
                    </a:p>
                  </a:txBody>
                  <a:tcPr marL="58034" marR="58034" marT="0" marB="0"/>
                </a:tc>
                <a:extLst>
                  <a:ext uri="{0D108BD9-81ED-4DB2-BD59-A6C34878D82A}">
                    <a16:rowId xmlns:a16="http://schemas.microsoft.com/office/drawing/2014/main" val="2018728475"/>
                  </a:ext>
                </a:extLst>
              </a:tr>
            </a:tbl>
          </a:graphicData>
        </a:graphic>
      </p:graphicFrame>
    </p:spTree>
    <p:extLst>
      <p:ext uri="{BB962C8B-B14F-4D97-AF65-F5344CB8AC3E}">
        <p14:creationId xmlns:p14="http://schemas.microsoft.com/office/powerpoint/2010/main" val="903924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GB" dirty="0">
                <a:latin typeface="Arial" charset="0"/>
                <a:cs typeface="Arial" charset="0"/>
              </a:rPr>
              <a:t>HBV in Europe</a:t>
            </a:r>
            <a:endParaRPr lang="en-GB" sz="2000" dirty="0">
              <a:latin typeface="Arial" charset="0"/>
              <a:cs typeface="Arial" charset="0"/>
            </a:endParaRPr>
          </a:p>
        </p:txBody>
      </p:sp>
      <p:sp>
        <p:nvSpPr>
          <p:cNvPr id="3" name="Content Placeholder 2"/>
          <p:cNvSpPr>
            <a:spLocks noGrp="1"/>
          </p:cNvSpPr>
          <p:nvPr>
            <p:ph idx="1"/>
          </p:nvPr>
        </p:nvSpPr>
        <p:spPr>
          <a:xfrm>
            <a:off x="1492870" y="1679741"/>
            <a:ext cx="4997140" cy="4497222"/>
          </a:xfrm>
        </p:spPr>
        <p:txBody>
          <a:bodyPr rtlCol="0">
            <a:normAutofit/>
          </a:bodyPr>
          <a:lstStyle/>
          <a:p>
            <a:pPr marL="0" lvl="1" indent="0">
              <a:buNone/>
              <a:defRPr/>
            </a:pPr>
            <a:r>
              <a:rPr lang="en-GB" dirty="0"/>
              <a:t>In 2017, </a:t>
            </a:r>
            <a:r>
              <a:rPr lang="en-GB" b="1" dirty="0">
                <a:solidFill>
                  <a:srgbClr val="009640"/>
                </a:solidFill>
              </a:rPr>
              <a:t>29 907 cases of hepatitis B virus infection </a:t>
            </a:r>
            <a:r>
              <a:rPr lang="en-GB" dirty="0"/>
              <a:t>were reported in 30 EU/EEA Member States. Of these cases, </a:t>
            </a:r>
            <a:r>
              <a:rPr lang="en-GB" b="1" dirty="0">
                <a:solidFill>
                  <a:srgbClr val="009640"/>
                </a:solidFill>
              </a:rPr>
              <a:t>9%</a:t>
            </a:r>
            <a:r>
              <a:rPr lang="en-GB" dirty="0"/>
              <a:t> were acute, </a:t>
            </a:r>
            <a:r>
              <a:rPr lang="en-GB" b="1" dirty="0">
                <a:solidFill>
                  <a:srgbClr val="009640"/>
                </a:solidFill>
              </a:rPr>
              <a:t>58%</a:t>
            </a:r>
            <a:r>
              <a:rPr lang="en-GB" dirty="0"/>
              <a:t> were chronic, </a:t>
            </a:r>
            <a:r>
              <a:rPr lang="en-GB" b="1" dirty="0">
                <a:solidFill>
                  <a:srgbClr val="009640"/>
                </a:solidFill>
              </a:rPr>
              <a:t>32% </a:t>
            </a:r>
            <a:r>
              <a:rPr lang="en-GB" dirty="0"/>
              <a:t>were ‘unknown,’ and </a:t>
            </a:r>
            <a:r>
              <a:rPr lang="en-GB" b="1" dirty="0">
                <a:solidFill>
                  <a:srgbClr val="009640"/>
                </a:solidFill>
              </a:rPr>
              <a:t>1% </a:t>
            </a:r>
            <a:r>
              <a:rPr lang="en-GB" dirty="0"/>
              <a:t>could not be classified. </a:t>
            </a:r>
          </a:p>
          <a:p>
            <a:pPr marL="400050" lvl="1" indent="0">
              <a:spcAft>
                <a:spcPts val="0"/>
              </a:spcAft>
              <a:buNone/>
              <a:defRPr/>
            </a:pPr>
            <a:endParaRPr lang="en-GB" dirty="0"/>
          </a:p>
          <a:p>
            <a:pPr lvl="1">
              <a:spcAft>
                <a:spcPts val="0"/>
              </a:spcAft>
              <a:buFont typeface="Arial" pitchFamily="34" charset="0"/>
              <a:buChar char="–"/>
              <a:defRPr/>
            </a:pPr>
            <a:endParaRPr lang="en-GB" dirty="0">
              <a:solidFill>
                <a:srgbClr val="7F7F7F"/>
              </a:solidFill>
            </a:endParaRPr>
          </a:p>
          <a:p>
            <a:pPr lvl="1">
              <a:spcAft>
                <a:spcPts val="0"/>
              </a:spcAft>
              <a:buFont typeface="Arial" pitchFamily="34" charset="0"/>
              <a:buChar char="–"/>
              <a:defRPr/>
            </a:pPr>
            <a:endParaRPr lang="en-GB" dirty="0">
              <a:solidFill>
                <a:srgbClr val="7F7F7F"/>
              </a:solidFill>
            </a:endParaRPr>
          </a:p>
        </p:txBody>
      </p:sp>
      <p:sp>
        <p:nvSpPr>
          <p:cNvPr id="4" name="Text Box 6"/>
          <p:cNvSpPr txBox="1">
            <a:spLocks noChangeArrowheads="1"/>
          </p:cNvSpPr>
          <p:nvPr/>
        </p:nvSpPr>
        <p:spPr bwMode="auto">
          <a:xfrm>
            <a:off x="4841704" y="6466708"/>
            <a:ext cx="5848350" cy="230832"/>
          </a:xfrm>
          <a:prstGeom prst="rect">
            <a:avLst/>
          </a:prstGeom>
          <a:noFill/>
          <a:ln w="9525">
            <a:noFill/>
            <a:miter lim="800000"/>
            <a:headEnd/>
            <a:tailEnd/>
          </a:ln>
        </p:spPr>
        <p:txBody>
          <a:bodyPr>
            <a:spAutoFit/>
          </a:bodyPr>
          <a:lstStyle/>
          <a:p>
            <a:pPr algn="r">
              <a:defRPr/>
            </a:pPr>
            <a:r>
              <a:rPr lang="en-GB" sz="900" dirty="0">
                <a:solidFill>
                  <a:schemeClr val="tx1">
                    <a:lumMod val="50000"/>
                    <a:lumOff val="50000"/>
                  </a:schemeClr>
                </a:solidFill>
                <a:latin typeface="Arial" pitchFamily="34" charset="0"/>
                <a:cs typeface="Arial" pitchFamily="34" charset="0"/>
              </a:rPr>
              <a:t>ECDC, Annual Epidemiological Report 2017 – Hepatitis B</a:t>
            </a:r>
          </a:p>
        </p:txBody>
      </p:sp>
      <p:sp>
        <p:nvSpPr>
          <p:cNvPr id="5" name="TextBox 4">
            <a:extLst>
              <a:ext uri="{FF2B5EF4-FFF2-40B4-BE49-F238E27FC236}">
                <a16:creationId xmlns:a16="http://schemas.microsoft.com/office/drawing/2014/main" id="{AA80714E-E33C-4FCE-B669-AF4C813CC8F9}"/>
              </a:ext>
            </a:extLst>
          </p:cNvPr>
          <p:cNvSpPr txBox="1"/>
          <p:nvPr/>
        </p:nvSpPr>
        <p:spPr>
          <a:xfrm>
            <a:off x="1492870" y="6121781"/>
            <a:ext cx="6697667" cy="400110"/>
          </a:xfrm>
          <a:prstGeom prst="rect">
            <a:avLst/>
          </a:prstGeom>
          <a:noFill/>
        </p:spPr>
        <p:txBody>
          <a:bodyPr wrap="none" rtlCol="0">
            <a:spAutoFit/>
          </a:bodyPr>
          <a:lstStyle/>
          <a:p>
            <a:pPr algn="r"/>
            <a:r>
              <a:rPr lang="en-GB" sz="1000" dirty="0">
                <a:solidFill>
                  <a:schemeClr val="bg1">
                    <a:lumMod val="50000"/>
                  </a:schemeClr>
                </a:solidFill>
                <a:latin typeface="Arial" panose="020B0604020202020204" pitchFamily="34" charset="0"/>
                <a:cs typeface="Arial" panose="020B0604020202020204" pitchFamily="34" charset="0"/>
              </a:rPr>
              <a:t>Source: European Centre for Disease Prevention and Control. Hepatitis B. In: ECDC. Annual epidemiological report</a:t>
            </a:r>
          </a:p>
          <a:p>
            <a:pPr algn="r"/>
            <a:r>
              <a:rPr lang="en-GB" sz="1000" dirty="0">
                <a:solidFill>
                  <a:schemeClr val="bg1">
                    <a:lumMod val="50000"/>
                  </a:schemeClr>
                </a:solidFill>
                <a:latin typeface="Arial" panose="020B0604020202020204" pitchFamily="34" charset="0"/>
                <a:cs typeface="Arial" panose="020B0604020202020204" pitchFamily="34" charset="0"/>
              </a:rPr>
              <a:t>for 2017. Stockholm: ECDC; 2019.</a:t>
            </a:r>
          </a:p>
        </p:txBody>
      </p:sp>
      <p:pic>
        <p:nvPicPr>
          <p:cNvPr id="6" name="Picture 5">
            <a:extLst>
              <a:ext uri="{FF2B5EF4-FFF2-40B4-BE49-F238E27FC236}">
                <a16:creationId xmlns:a16="http://schemas.microsoft.com/office/drawing/2014/main" id="{6290BE81-3B2D-4A80-8C38-2F8600520156}"/>
              </a:ext>
            </a:extLst>
          </p:cNvPr>
          <p:cNvPicPr>
            <a:picLocks noChangeAspect="1"/>
          </p:cNvPicPr>
          <p:nvPr/>
        </p:nvPicPr>
        <p:blipFill>
          <a:blip r:embed="rId3"/>
          <a:stretch>
            <a:fillRect/>
          </a:stretch>
        </p:blipFill>
        <p:spPr>
          <a:xfrm>
            <a:off x="6642359" y="1994393"/>
            <a:ext cx="5549641" cy="3982515"/>
          </a:xfrm>
          <a:prstGeom prst="rect">
            <a:avLst/>
          </a:prstGeom>
        </p:spPr>
      </p:pic>
      <p:sp>
        <p:nvSpPr>
          <p:cNvPr id="7" name="TextBox 6">
            <a:extLst>
              <a:ext uri="{FF2B5EF4-FFF2-40B4-BE49-F238E27FC236}">
                <a16:creationId xmlns:a16="http://schemas.microsoft.com/office/drawing/2014/main" id="{5A6E7DAB-7E85-4CAF-AA6D-4BE90384A49A}"/>
              </a:ext>
            </a:extLst>
          </p:cNvPr>
          <p:cNvSpPr txBox="1"/>
          <p:nvPr/>
        </p:nvSpPr>
        <p:spPr>
          <a:xfrm>
            <a:off x="6617576" y="1532728"/>
            <a:ext cx="5549641" cy="461665"/>
          </a:xfrm>
          <a:prstGeom prst="rect">
            <a:avLst/>
          </a:prstGeom>
          <a:noFill/>
        </p:spPr>
        <p:txBody>
          <a:bodyPr wrap="square" rtlCol="0">
            <a:spAutoFit/>
          </a:bodyPr>
          <a:lstStyle/>
          <a:p>
            <a:r>
              <a:rPr lang="en-GB" sz="1200" dirty="0">
                <a:solidFill>
                  <a:schemeClr val="bg1">
                    <a:lumMod val="50000"/>
                  </a:schemeClr>
                </a:solidFill>
                <a:latin typeface="Arial" panose="020B0604020202020204" pitchFamily="34" charset="0"/>
                <a:cs typeface="Arial" panose="020B0604020202020204" pitchFamily="34" charset="0"/>
              </a:rPr>
              <a:t>Notification rate of acute hepatitis B cases* per 100 000 population by country, EU/EEA, 2017</a:t>
            </a:r>
          </a:p>
        </p:txBody>
      </p:sp>
    </p:spTree>
    <p:extLst>
      <p:ext uri="{BB962C8B-B14F-4D97-AF65-F5344CB8AC3E}">
        <p14:creationId xmlns:p14="http://schemas.microsoft.com/office/powerpoint/2010/main" val="189527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GB" dirty="0">
                <a:latin typeface="Arial" charset="0"/>
                <a:cs typeface="Arial" charset="0"/>
              </a:rPr>
              <a:t>HBV in Europe</a:t>
            </a:r>
            <a:endParaRPr lang="en-GB" sz="2000" dirty="0">
              <a:latin typeface="Arial" charset="0"/>
              <a:cs typeface="Arial" charset="0"/>
            </a:endParaRPr>
          </a:p>
        </p:txBody>
      </p:sp>
      <p:sp>
        <p:nvSpPr>
          <p:cNvPr id="3" name="Content Placeholder 2"/>
          <p:cNvSpPr>
            <a:spLocks noGrp="1"/>
          </p:cNvSpPr>
          <p:nvPr>
            <p:ph idx="1"/>
          </p:nvPr>
        </p:nvSpPr>
        <p:spPr>
          <a:xfrm>
            <a:off x="1881351" y="1281265"/>
            <a:ext cx="9472448" cy="4724568"/>
          </a:xfrm>
        </p:spPr>
        <p:txBody>
          <a:bodyPr rtlCol="0">
            <a:normAutofit/>
          </a:bodyPr>
          <a:lstStyle/>
          <a:p>
            <a:pPr marL="0" indent="0">
              <a:buNone/>
              <a:defRPr/>
            </a:pPr>
            <a:r>
              <a:rPr lang="en-GB" sz="2000" b="1" dirty="0"/>
              <a:t>High risk groups for acquiring an HBV or HCV infection include: </a:t>
            </a:r>
            <a:r>
              <a:rPr lang="en-GB" sz="2000" dirty="0"/>
              <a:t>people who require blood or blood products, people interned in prisons, people who inject drugs, people with multiple sexual partners, migrants originating from endemic regions, and new-borns from HBV or HCV chronically infected mothers (vertical transmission)</a:t>
            </a:r>
          </a:p>
          <a:p>
            <a:pPr marL="0" indent="0">
              <a:buNone/>
              <a:defRPr/>
            </a:pPr>
            <a:r>
              <a:rPr lang="en-GB" sz="2000" b="1" dirty="0"/>
              <a:t>Additional populations identified with HBV prevalence estimates above the 2% threshold and likely to be at a high risk of HBV and/or have a high burden of disease:</a:t>
            </a:r>
          </a:p>
          <a:p>
            <a:pPr>
              <a:defRPr/>
            </a:pPr>
            <a:r>
              <a:rPr lang="en-GB" sz="1800" dirty="0"/>
              <a:t>Dialysis/haemodialysis patients</a:t>
            </a:r>
          </a:p>
          <a:p>
            <a:pPr>
              <a:defRPr/>
            </a:pPr>
            <a:r>
              <a:rPr lang="en-GB" sz="1800" dirty="0"/>
              <a:t>PLHIV</a:t>
            </a:r>
          </a:p>
          <a:p>
            <a:pPr>
              <a:defRPr/>
            </a:pPr>
            <a:r>
              <a:rPr lang="en-GB" sz="1800" dirty="0"/>
              <a:t>PLHIV with multiple risks (MSM living with HIV, PWID living with HIV, and PLHIV in prison)</a:t>
            </a:r>
            <a:endParaRPr lang="en-GB" sz="1800" dirty="0">
              <a:solidFill>
                <a:srgbClr val="7F7F7F"/>
              </a:solidFill>
            </a:endParaRPr>
          </a:p>
        </p:txBody>
      </p:sp>
      <p:sp>
        <p:nvSpPr>
          <p:cNvPr id="4" name="Text Box 6"/>
          <p:cNvSpPr txBox="1">
            <a:spLocks noChangeArrowheads="1"/>
          </p:cNvSpPr>
          <p:nvPr/>
        </p:nvSpPr>
        <p:spPr bwMode="auto">
          <a:xfrm>
            <a:off x="1792141" y="5784989"/>
            <a:ext cx="5848350" cy="707886"/>
          </a:xfrm>
          <a:prstGeom prst="rect">
            <a:avLst/>
          </a:prstGeom>
          <a:noFill/>
          <a:ln w="9525">
            <a:noFill/>
            <a:miter lim="800000"/>
            <a:headEnd/>
            <a:tailEnd/>
          </a:ln>
        </p:spPr>
        <p:txBody>
          <a:bodyPr>
            <a:spAutoFit/>
          </a:bodyPr>
          <a:lstStyle/>
          <a:p>
            <a:pPr algn="r">
              <a:defRPr/>
            </a:pPr>
            <a:r>
              <a:rPr lang="en-US" sz="1000" dirty="0">
                <a:solidFill>
                  <a:schemeClr val="tx1">
                    <a:lumMod val="50000"/>
                    <a:lumOff val="50000"/>
                  </a:schemeClr>
                </a:solidFill>
                <a:latin typeface="Arial" pitchFamily="34" charset="0"/>
                <a:cs typeface="Arial" pitchFamily="34" charset="0"/>
              </a:rPr>
              <a:t>Sources: </a:t>
            </a:r>
            <a:r>
              <a:rPr lang="en-GB" sz="1000" dirty="0">
                <a:solidFill>
                  <a:schemeClr val="tx1">
                    <a:lumMod val="50000"/>
                    <a:lumOff val="50000"/>
                  </a:schemeClr>
                </a:solidFill>
                <a:latin typeface="Arial" pitchFamily="34" charset="0"/>
                <a:cs typeface="Arial" pitchFamily="34" charset="0"/>
              </a:rPr>
              <a:t> European Centre for Disease Prevention and Control. Systematic review on hepatitis B and C prevalence in the EU/EEA. Stockholm: ECDC; 2016.</a:t>
            </a:r>
          </a:p>
          <a:p>
            <a:pPr algn="r">
              <a:defRPr/>
            </a:pPr>
            <a:r>
              <a:rPr lang="en-GB" sz="1000" dirty="0">
                <a:solidFill>
                  <a:schemeClr val="tx1">
                    <a:lumMod val="50000"/>
                    <a:lumOff val="50000"/>
                  </a:schemeClr>
                </a:solidFill>
                <a:latin typeface="Arial" pitchFamily="34" charset="0"/>
                <a:cs typeface="Arial" pitchFamily="34" charset="0"/>
              </a:rPr>
              <a:t>European Centre for Disease Prevention and Control. Hepatitis B and C epidemiology in selected population groups in the EU/EEA. Stockholm: ECDC; 2018</a:t>
            </a:r>
          </a:p>
        </p:txBody>
      </p:sp>
    </p:spTree>
    <p:extLst>
      <p:ext uri="{BB962C8B-B14F-4D97-AF65-F5344CB8AC3E}">
        <p14:creationId xmlns:p14="http://schemas.microsoft.com/office/powerpoint/2010/main" val="2901321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GB" dirty="0">
                <a:latin typeface="Arial" charset="0"/>
                <a:cs typeface="Arial" charset="0"/>
              </a:rPr>
              <a:t>HCV in Europe</a:t>
            </a:r>
            <a:endParaRPr lang="en-GB" sz="2000" dirty="0">
              <a:latin typeface="Arial" charset="0"/>
              <a:cs typeface="Arial" charset="0"/>
            </a:endParaRPr>
          </a:p>
        </p:txBody>
      </p:sp>
      <p:sp>
        <p:nvSpPr>
          <p:cNvPr id="3" name="Content Placeholder 2"/>
          <p:cNvSpPr>
            <a:spLocks noGrp="1"/>
          </p:cNvSpPr>
          <p:nvPr>
            <p:ph idx="1"/>
          </p:nvPr>
        </p:nvSpPr>
        <p:spPr>
          <a:xfrm>
            <a:off x="1881351" y="1452395"/>
            <a:ext cx="4062249" cy="4724568"/>
          </a:xfrm>
        </p:spPr>
        <p:txBody>
          <a:bodyPr rtlCol="0">
            <a:normAutofit/>
          </a:bodyPr>
          <a:lstStyle/>
          <a:p>
            <a:pPr>
              <a:spcAft>
                <a:spcPts val="0"/>
              </a:spcAft>
              <a:defRPr/>
            </a:pPr>
            <a:r>
              <a:rPr lang="en-GB" dirty="0"/>
              <a:t>In the EU/EEA, the prevalence of HCV is estimated to be around </a:t>
            </a:r>
            <a:r>
              <a:rPr lang="en-GB" b="1" dirty="0">
                <a:solidFill>
                  <a:srgbClr val="009640"/>
                </a:solidFill>
              </a:rPr>
              <a:t>1.1%</a:t>
            </a:r>
            <a:r>
              <a:rPr lang="en-GB" dirty="0"/>
              <a:t> with a total of </a:t>
            </a:r>
            <a:r>
              <a:rPr lang="en-GB" b="1" dirty="0">
                <a:solidFill>
                  <a:srgbClr val="009640"/>
                </a:solidFill>
              </a:rPr>
              <a:t>5.6 million cases of chronic HCV</a:t>
            </a:r>
            <a:r>
              <a:rPr lang="en-GB" dirty="0"/>
              <a:t>. </a:t>
            </a:r>
          </a:p>
          <a:p>
            <a:pPr>
              <a:spcAft>
                <a:spcPts val="0"/>
              </a:spcAft>
              <a:defRPr/>
            </a:pPr>
            <a:endParaRPr lang="en-GB" dirty="0"/>
          </a:p>
          <a:p>
            <a:pPr marL="0" lvl="1" indent="0">
              <a:spcAft>
                <a:spcPts val="0"/>
              </a:spcAft>
              <a:buNone/>
              <a:defRPr/>
            </a:pPr>
            <a:endParaRPr lang="en-GB" sz="2000" dirty="0"/>
          </a:p>
          <a:p>
            <a:pPr marL="400050" lvl="1" indent="0">
              <a:spcAft>
                <a:spcPts val="0"/>
              </a:spcAft>
              <a:buNone/>
              <a:defRPr/>
            </a:pPr>
            <a:endParaRPr lang="en-GB" sz="2000" dirty="0"/>
          </a:p>
          <a:p>
            <a:pPr lvl="1">
              <a:spcAft>
                <a:spcPts val="0"/>
              </a:spcAft>
              <a:buFont typeface="Arial" pitchFamily="34" charset="0"/>
              <a:buChar char="–"/>
              <a:defRPr/>
            </a:pPr>
            <a:endParaRPr lang="en-GB" sz="2000" dirty="0">
              <a:solidFill>
                <a:srgbClr val="7F7F7F"/>
              </a:solidFill>
            </a:endParaRPr>
          </a:p>
          <a:p>
            <a:pPr lvl="1">
              <a:spcAft>
                <a:spcPts val="0"/>
              </a:spcAft>
              <a:buFont typeface="Arial" pitchFamily="34" charset="0"/>
              <a:buChar char="–"/>
              <a:defRPr/>
            </a:pPr>
            <a:endParaRPr lang="en-GB" sz="2000" dirty="0">
              <a:solidFill>
                <a:srgbClr val="7F7F7F"/>
              </a:solidFill>
            </a:endParaRPr>
          </a:p>
        </p:txBody>
      </p:sp>
      <p:sp>
        <p:nvSpPr>
          <p:cNvPr id="5" name="TextBox 4">
            <a:extLst>
              <a:ext uri="{FF2B5EF4-FFF2-40B4-BE49-F238E27FC236}">
                <a16:creationId xmlns:a16="http://schemas.microsoft.com/office/drawing/2014/main" id="{BF89E41C-C040-481E-BA62-155B4EFE843F}"/>
              </a:ext>
            </a:extLst>
          </p:cNvPr>
          <p:cNvSpPr txBox="1"/>
          <p:nvPr/>
        </p:nvSpPr>
        <p:spPr>
          <a:xfrm>
            <a:off x="1481509" y="6006003"/>
            <a:ext cx="4861932" cy="400110"/>
          </a:xfrm>
          <a:prstGeom prst="rect">
            <a:avLst/>
          </a:prstGeom>
          <a:noFill/>
        </p:spPr>
        <p:txBody>
          <a:bodyPr wrap="square" rtlCol="0">
            <a:spAutoFit/>
          </a:bodyPr>
          <a:lstStyle/>
          <a:p>
            <a:pPr algn="r"/>
            <a:r>
              <a:rPr lang="en-GB" sz="1000" dirty="0">
                <a:solidFill>
                  <a:schemeClr val="bg1">
                    <a:lumMod val="50000"/>
                  </a:schemeClr>
                </a:solidFill>
                <a:latin typeface="Arial" panose="020B0604020202020204" pitchFamily="34" charset="0"/>
                <a:cs typeface="Arial" panose="020B0604020202020204" pitchFamily="34" charset="0"/>
              </a:rPr>
              <a:t>Source: European Centre for Disease Prevention and Control. Systematic review on hepatitis B and C prevalence in the EU/EEA. Stockholm: ECDC; 2016.</a:t>
            </a:r>
          </a:p>
        </p:txBody>
      </p:sp>
      <p:pic>
        <p:nvPicPr>
          <p:cNvPr id="4" name="Picture 3">
            <a:extLst>
              <a:ext uri="{FF2B5EF4-FFF2-40B4-BE49-F238E27FC236}">
                <a16:creationId xmlns:a16="http://schemas.microsoft.com/office/drawing/2014/main" id="{0F78CEBA-7A6C-4F7E-A06A-9E3C2626A251}"/>
              </a:ext>
            </a:extLst>
          </p:cNvPr>
          <p:cNvPicPr>
            <a:picLocks noChangeAspect="1"/>
          </p:cNvPicPr>
          <p:nvPr/>
        </p:nvPicPr>
        <p:blipFill>
          <a:blip r:embed="rId3"/>
          <a:stretch>
            <a:fillRect/>
          </a:stretch>
        </p:blipFill>
        <p:spPr>
          <a:xfrm>
            <a:off x="6487407" y="1354303"/>
            <a:ext cx="5277130" cy="4920752"/>
          </a:xfrm>
          <a:prstGeom prst="rect">
            <a:avLst/>
          </a:prstGeom>
        </p:spPr>
      </p:pic>
    </p:spTree>
    <p:extLst>
      <p:ext uri="{BB962C8B-B14F-4D97-AF65-F5344CB8AC3E}">
        <p14:creationId xmlns:p14="http://schemas.microsoft.com/office/powerpoint/2010/main" val="358090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GB" dirty="0">
                <a:latin typeface="Arial" charset="0"/>
                <a:cs typeface="Arial" charset="0"/>
              </a:rPr>
              <a:t>HCV in Europe</a:t>
            </a:r>
            <a:endParaRPr lang="en-GB" sz="2000" dirty="0">
              <a:latin typeface="Arial" charset="0"/>
              <a:cs typeface="Arial" charset="0"/>
            </a:endParaRPr>
          </a:p>
        </p:txBody>
      </p:sp>
      <p:sp>
        <p:nvSpPr>
          <p:cNvPr id="3" name="Content Placeholder 2"/>
          <p:cNvSpPr>
            <a:spLocks noGrp="1"/>
          </p:cNvSpPr>
          <p:nvPr>
            <p:ph idx="1"/>
          </p:nvPr>
        </p:nvSpPr>
        <p:spPr>
          <a:xfrm>
            <a:off x="1881352" y="1204882"/>
            <a:ext cx="9472448" cy="369332"/>
          </a:xfrm>
        </p:spPr>
        <p:txBody>
          <a:bodyPr rtlCol="0">
            <a:normAutofit/>
          </a:bodyPr>
          <a:lstStyle/>
          <a:p>
            <a:pPr marL="0" lvl="1" indent="0" algn="ctr">
              <a:buNone/>
              <a:defRPr/>
            </a:pPr>
            <a:r>
              <a:rPr lang="en-GB" sz="1400" b="1" dirty="0"/>
              <a:t>HCV RNA prevalence in countries with data representing the general population</a:t>
            </a:r>
            <a:endParaRPr lang="en-US" sz="1400" dirty="0"/>
          </a:p>
        </p:txBody>
      </p:sp>
      <p:graphicFrame>
        <p:nvGraphicFramePr>
          <p:cNvPr id="5" name="Table 4">
            <a:extLst>
              <a:ext uri="{FF2B5EF4-FFF2-40B4-BE49-F238E27FC236}">
                <a16:creationId xmlns:a16="http://schemas.microsoft.com/office/drawing/2014/main" id="{AF8721FD-9184-4044-9B5E-728E9F94BC72}"/>
              </a:ext>
            </a:extLst>
          </p:cNvPr>
          <p:cNvGraphicFramePr>
            <a:graphicFrameLocks noGrp="1"/>
          </p:cNvGraphicFramePr>
          <p:nvPr>
            <p:extLst>
              <p:ext uri="{D42A27DB-BD31-4B8C-83A1-F6EECF244321}">
                <p14:modId xmlns:p14="http://schemas.microsoft.com/office/powerpoint/2010/main" val="589380789"/>
              </p:ext>
            </p:extLst>
          </p:nvPr>
        </p:nvGraphicFramePr>
        <p:xfrm>
          <a:off x="1537798" y="1793013"/>
          <a:ext cx="4558202" cy="3271973"/>
        </p:xfrm>
        <a:graphic>
          <a:graphicData uri="http://schemas.openxmlformats.org/drawingml/2006/table">
            <a:tbl>
              <a:tblPr firstRow="1" firstCol="1" bandRow="1">
                <a:tableStyleId>{C083E6E3-FA7D-4D7B-A595-EF9225AFEA82}</a:tableStyleId>
              </a:tblPr>
              <a:tblGrid>
                <a:gridCol w="2279101">
                  <a:extLst>
                    <a:ext uri="{9D8B030D-6E8A-4147-A177-3AD203B41FA5}">
                      <a16:colId xmlns:a16="http://schemas.microsoft.com/office/drawing/2014/main" val="2231546216"/>
                    </a:ext>
                  </a:extLst>
                </a:gridCol>
                <a:gridCol w="2279101">
                  <a:extLst>
                    <a:ext uri="{9D8B030D-6E8A-4147-A177-3AD203B41FA5}">
                      <a16:colId xmlns:a16="http://schemas.microsoft.com/office/drawing/2014/main" val="2285314031"/>
                    </a:ext>
                  </a:extLst>
                </a:gridCol>
              </a:tblGrid>
              <a:tr h="188552">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Country</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HCV RNA prevalence (%)</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89974332"/>
                  </a:ext>
                </a:extLst>
              </a:tr>
              <a:tr h="188552">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Austria</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1582107835"/>
                  </a:ext>
                </a:extLst>
              </a:tr>
              <a:tr h="188552">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Belgium</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0.1</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673883466"/>
                  </a:ext>
                </a:extLst>
              </a:tr>
              <a:tr h="188552">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Bulgaria</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992058703"/>
                  </a:ext>
                </a:extLst>
              </a:tr>
              <a:tr h="188552">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Croatia</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0-0.9</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2832557029"/>
                  </a:ext>
                </a:extLst>
              </a:tr>
              <a:tr h="188552">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Cyprus</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dirty="0">
                          <a:effectLst/>
                          <a:latin typeface="Arial" panose="020B0604020202020204" pitchFamily="34" charset="0"/>
                          <a:cs typeface="Arial" panose="020B0604020202020204" pitchFamily="34" charset="0"/>
                        </a:rPr>
                        <a:t>-</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689749134"/>
                  </a:ext>
                </a:extLst>
              </a:tr>
              <a:tr h="188552">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Czech Republic</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511065669"/>
                  </a:ext>
                </a:extLst>
              </a:tr>
              <a:tr h="188552">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Denmark</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3937695604"/>
                  </a:ext>
                </a:extLst>
              </a:tr>
              <a:tr h="188552">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Estonia</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1750444708"/>
                  </a:ext>
                </a:extLst>
              </a:tr>
              <a:tr h="188552">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Finland</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659744835"/>
                  </a:ext>
                </a:extLst>
              </a:tr>
              <a:tr h="188552">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France</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0.8-0.9</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1854417869"/>
                  </a:ext>
                </a:extLst>
              </a:tr>
              <a:tr h="188552">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Germany</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0.3-1.0</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1358916955"/>
                  </a:ext>
                </a:extLst>
              </a:tr>
              <a:tr h="188552">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Greece</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2.2</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310515171"/>
                  </a:ext>
                </a:extLst>
              </a:tr>
              <a:tr h="188552">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Hungary</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0.5</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3179462971"/>
                  </a:ext>
                </a:extLst>
              </a:tr>
              <a:tr h="188552">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Iceland</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0.9</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1555498258"/>
                  </a:ext>
                </a:extLst>
              </a:tr>
              <a:tr h="188552">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Ireland</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0.1</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4049703139"/>
                  </a:ext>
                </a:extLst>
              </a:tr>
              <a:tr h="188552">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Italy</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dirty="0">
                          <a:effectLst/>
                          <a:latin typeface="Arial" panose="020B0604020202020204" pitchFamily="34" charset="0"/>
                          <a:cs typeface="Arial" panose="020B0604020202020204" pitchFamily="34" charset="0"/>
                        </a:rPr>
                        <a:t>0.6-27.6</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3836641771"/>
                  </a:ext>
                </a:extLst>
              </a:tr>
            </a:tbl>
          </a:graphicData>
        </a:graphic>
      </p:graphicFrame>
      <p:graphicFrame>
        <p:nvGraphicFramePr>
          <p:cNvPr id="7" name="Table 6">
            <a:extLst>
              <a:ext uri="{FF2B5EF4-FFF2-40B4-BE49-F238E27FC236}">
                <a16:creationId xmlns:a16="http://schemas.microsoft.com/office/drawing/2014/main" id="{1471042A-5F94-494A-9516-974153F2353D}"/>
              </a:ext>
            </a:extLst>
          </p:cNvPr>
          <p:cNvGraphicFramePr>
            <a:graphicFrameLocks noGrp="1"/>
          </p:cNvGraphicFramePr>
          <p:nvPr>
            <p:extLst>
              <p:ext uri="{D42A27DB-BD31-4B8C-83A1-F6EECF244321}">
                <p14:modId xmlns:p14="http://schemas.microsoft.com/office/powerpoint/2010/main" val="3866817166"/>
              </p:ext>
            </p:extLst>
          </p:nvPr>
        </p:nvGraphicFramePr>
        <p:xfrm>
          <a:off x="6252117" y="1793013"/>
          <a:ext cx="4765288" cy="3271968"/>
        </p:xfrm>
        <a:graphic>
          <a:graphicData uri="http://schemas.openxmlformats.org/drawingml/2006/table">
            <a:tbl>
              <a:tblPr firstRow="1" firstCol="1" bandRow="1">
                <a:tableStyleId>{C083E6E3-FA7D-4D7B-A595-EF9225AFEA82}</a:tableStyleId>
              </a:tblPr>
              <a:tblGrid>
                <a:gridCol w="2382644">
                  <a:extLst>
                    <a:ext uri="{9D8B030D-6E8A-4147-A177-3AD203B41FA5}">
                      <a16:colId xmlns:a16="http://schemas.microsoft.com/office/drawing/2014/main" val="2231546216"/>
                    </a:ext>
                  </a:extLst>
                </a:gridCol>
                <a:gridCol w="2382644">
                  <a:extLst>
                    <a:ext uri="{9D8B030D-6E8A-4147-A177-3AD203B41FA5}">
                      <a16:colId xmlns:a16="http://schemas.microsoft.com/office/drawing/2014/main" val="2285314031"/>
                    </a:ext>
                  </a:extLst>
                </a:gridCol>
              </a:tblGrid>
              <a:tr h="204498">
                <a:tc>
                  <a:txBody>
                    <a:bodyPr/>
                    <a:lstStyle/>
                    <a:p>
                      <a:pPr algn="ctr">
                        <a:lnSpc>
                          <a:spcPct val="115000"/>
                        </a:lnSpc>
                        <a:spcAft>
                          <a:spcPts val="200"/>
                        </a:spcAft>
                      </a:pPr>
                      <a:r>
                        <a:rPr lang="en-GB" sz="1200" dirty="0">
                          <a:effectLst/>
                          <a:latin typeface="Arial" panose="020B0604020202020204" pitchFamily="34" charset="0"/>
                          <a:cs typeface="Arial" panose="020B0604020202020204" pitchFamily="34" charset="0"/>
                        </a:rPr>
                        <a:t>Country</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HCV RNA prevalence (%)</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89974332"/>
                  </a:ext>
                </a:extLst>
              </a:tr>
              <a:tr h="204498">
                <a:tc>
                  <a:txBody>
                    <a:bodyPr/>
                    <a:lstStyle/>
                    <a:p>
                      <a:pPr>
                        <a:lnSpc>
                          <a:spcPct val="115000"/>
                        </a:lnSpc>
                        <a:spcAft>
                          <a:spcPts val="200"/>
                        </a:spcAft>
                      </a:pPr>
                      <a:r>
                        <a:rPr lang="en-GB" sz="1200" dirty="0">
                          <a:effectLst/>
                          <a:latin typeface="Arial" panose="020B0604020202020204" pitchFamily="34" charset="0"/>
                          <a:cs typeface="Arial" panose="020B0604020202020204" pitchFamily="34" charset="0"/>
                        </a:rPr>
                        <a:t>Latvia</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dirty="0">
                          <a:effectLst/>
                          <a:latin typeface="Arial" panose="020B0604020202020204" pitchFamily="34" charset="0"/>
                          <a:cs typeface="Arial" panose="020B0604020202020204" pitchFamily="34" charset="0"/>
                        </a:rPr>
                        <a:t>2.4</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465535243"/>
                  </a:ext>
                </a:extLst>
              </a:tr>
              <a:tr h="204498">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Liechtenstein</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3202430325"/>
                  </a:ext>
                </a:extLst>
              </a:tr>
              <a:tr h="204498">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Lithuania</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2.9</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3459241554"/>
                  </a:ext>
                </a:extLst>
              </a:tr>
              <a:tr h="204498">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Luxembourg</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4252596711"/>
                  </a:ext>
                </a:extLst>
              </a:tr>
              <a:tr h="204498">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Malta</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3035935006"/>
                  </a:ext>
                </a:extLst>
              </a:tr>
              <a:tr h="204498">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Netherlands</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0.1-1.1</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3295995629"/>
                  </a:ext>
                </a:extLst>
              </a:tr>
              <a:tr h="204498">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Norway</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2929928418"/>
                  </a:ext>
                </a:extLst>
              </a:tr>
              <a:tr h="204498">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Poland</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0.9-2.9</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3912889152"/>
                  </a:ext>
                </a:extLst>
              </a:tr>
              <a:tr h="204498">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Portugal</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413493468"/>
                  </a:ext>
                </a:extLst>
              </a:tr>
              <a:tr h="204498">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Romania</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3.2</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1804574388"/>
                  </a:ext>
                </a:extLst>
              </a:tr>
              <a:tr h="204498">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Slovakia</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2.0</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3044215997"/>
                  </a:ext>
                </a:extLst>
              </a:tr>
              <a:tr h="204498">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Slovenia</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3303926637"/>
                  </a:ext>
                </a:extLst>
              </a:tr>
              <a:tr h="204498">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Spain</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0.4-1.5</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3952965586"/>
                  </a:ext>
                </a:extLst>
              </a:tr>
              <a:tr h="204498">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Sweden</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a:effectLst/>
                          <a:latin typeface="Arial" panose="020B0604020202020204" pitchFamily="34" charset="0"/>
                          <a:cs typeface="Arial" panose="020B0604020202020204" pitchFamily="34" charset="0"/>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1908346927"/>
                  </a:ext>
                </a:extLst>
              </a:tr>
              <a:tr h="204498">
                <a:tc>
                  <a:txBody>
                    <a:bodyPr/>
                    <a:lstStyle/>
                    <a:p>
                      <a:pPr>
                        <a:lnSpc>
                          <a:spcPct val="115000"/>
                        </a:lnSpc>
                        <a:spcAft>
                          <a:spcPts val="200"/>
                        </a:spcAft>
                      </a:pPr>
                      <a:r>
                        <a:rPr lang="en-GB" sz="1200">
                          <a:effectLst/>
                          <a:latin typeface="Arial" panose="020B0604020202020204" pitchFamily="34" charset="0"/>
                          <a:cs typeface="Arial" panose="020B0604020202020204" pitchFamily="34" charset="0"/>
                        </a:rPr>
                        <a:t>United Kingdom</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tc>
                  <a:txBody>
                    <a:bodyPr/>
                    <a:lstStyle/>
                    <a:p>
                      <a:pPr algn="ctr">
                        <a:lnSpc>
                          <a:spcPct val="115000"/>
                        </a:lnSpc>
                        <a:spcAft>
                          <a:spcPts val="200"/>
                        </a:spcAft>
                      </a:pPr>
                      <a:r>
                        <a:rPr lang="en-GB" sz="1200" dirty="0">
                          <a:effectLst/>
                          <a:latin typeface="Arial" panose="020B0604020202020204" pitchFamily="34" charset="0"/>
                          <a:cs typeface="Arial" panose="020B0604020202020204" pitchFamily="34" charset="0"/>
                        </a:rPr>
                        <a:t>0.4-1.2</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56220" marR="56220" marT="0" marB="0" anchor="b"/>
                </a:tc>
                <a:extLst>
                  <a:ext uri="{0D108BD9-81ED-4DB2-BD59-A6C34878D82A}">
                    <a16:rowId xmlns:a16="http://schemas.microsoft.com/office/drawing/2014/main" val="2573917816"/>
                  </a:ext>
                </a:extLst>
              </a:tr>
            </a:tbl>
          </a:graphicData>
        </a:graphic>
      </p:graphicFrame>
      <p:sp>
        <p:nvSpPr>
          <p:cNvPr id="8" name="Text Box 6">
            <a:extLst>
              <a:ext uri="{FF2B5EF4-FFF2-40B4-BE49-F238E27FC236}">
                <a16:creationId xmlns:a16="http://schemas.microsoft.com/office/drawing/2014/main" id="{246AC7D6-45F9-41D2-8D77-D2ECFEB23782}"/>
              </a:ext>
            </a:extLst>
          </p:cNvPr>
          <p:cNvSpPr txBox="1">
            <a:spLocks noChangeArrowheads="1"/>
          </p:cNvSpPr>
          <p:nvPr/>
        </p:nvSpPr>
        <p:spPr bwMode="auto">
          <a:xfrm>
            <a:off x="4986918" y="5602116"/>
            <a:ext cx="5848350" cy="400110"/>
          </a:xfrm>
          <a:prstGeom prst="rect">
            <a:avLst/>
          </a:prstGeom>
          <a:noFill/>
          <a:ln w="9525">
            <a:noFill/>
            <a:miter lim="800000"/>
            <a:headEnd/>
            <a:tailEnd/>
          </a:ln>
        </p:spPr>
        <p:txBody>
          <a:bodyPr>
            <a:spAutoFit/>
          </a:bodyPr>
          <a:lstStyle/>
          <a:p>
            <a:pPr algn="r">
              <a:defRPr/>
            </a:pPr>
            <a:r>
              <a:rPr lang="en-GB" sz="1000" dirty="0">
                <a:solidFill>
                  <a:schemeClr val="bg1">
                    <a:lumMod val="50000"/>
                  </a:schemeClr>
                </a:solidFill>
                <a:latin typeface="Arial" pitchFamily="34" charset="0"/>
                <a:cs typeface="Arial" pitchFamily="34" charset="0"/>
              </a:rPr>
              <a:t>Source: European Centre for Disease Prevention and Control. Hepatitis B and C epidemiology in selected population groups in the EU/EEA. Stockholm: ECDC; 2018.</a:t>
            </a:r>
          </a:p>
        </p:txBody>
      </p:sp>
    </p:spTree>
    <p:extLst>
      <p:ext uri="{BB962C8B-B14F-4D97-AF65-F5344CB8AC3E}">
        <p14:creationId xmlns:p14="http://schemas.microsoft.com/office/powerpoint/2010/main" val="3545051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GB" dirty="0">
                <a:latin typeface="Arial" charset="0"/>
                <a:cs typeface="Arial" charset="0"/>
              </a:rPr>
              <a:t>HCV in Europe</a:t>
            </a:r>
            <a:endParaRPr lang="en-GB" sz="2000" dirty="0">
              <a:latin typeface="Arial" charset="0"/>
              <a:cs typeface="Arial" charset="0"/>
            </a:endParaRPr>
          </a:p>
        </p:txBody>
      </p:sp>
      <p:sp>
        <p:nvSpPr>
          <p:cNvPr id="3" name="Content Placeholder 2"/>
          <p:cNvSpPr>
            <a:spLocks noGrp="1"/>
          </p:cNvSpPr>
          <p:nvPr>
            <p:ph idx="1"/>
          </p:nvPr>
        </p:nvSpPr>
        <p:spPr>
          <a:xfrm>
            <a:off x="1881351" y="1452395"/>
            <a:ext cx="4374483" cy="4724568"/>
          </a:xfrm>
        </p:spPr>
        <p:txBody>
          <a:bodyPr rtlCol="0">
            <a:normAutofit/>
          </a:bodyPr>
          <a:lstStyle/>
          <a:p>
            <a:pPr>
              <a:defRPr/>
            </a:pPr>
            <a:r>
              <a:rPr lang="en-GB" dirty="0"/>
              <a:t>In 2017, </a:t>
            </a:r>
            <a:r>
              <a:rPr lang="en-GB" b="1" dirty="0">
                <a:solidFill>
                  <a:srgbClr val="009640"/>
                </a:solidFill>
              </a:rPr>
              <a:t>31 273 cases of hepatitis C </a:t>
            </a:r>
            <a:r>
              <a:rPr lang="en-GB" dirty="0"/>
              <a:t>were reported in 29 EU/EEA Member States. Of the cases reported, </a:t>
            </a:r>
            <a:r>
              <a:rPr lang="en-GB" b="1" dirty="0">
                <a:solidFill>
                  <a:srgbClr val="009640"/>
                </a:solidFill>
              </a:rPr>
              <a:t>3%</a:t>
            </a:r>
            <a:r>
              <a:rPr lang="en-GB" dirty="0"/>
              <a:t> were classified as acute, </a:t>
            </a:r>
            <a:r>
              <a:rPr lang="en-GB" b="1" dirty="0">
                <a:solidFill>
                  <a:srgbClr val="009640"/>
                </a:solidFill>
              </a:rPr>
              <a:t>22%</a:t>
            </a:r>
            <a:r>
              <a:rPr lang="en-GB" dirty="0"/>
              <a:t> as chronic and </a:t>
            </a:r>
            <a:r>
              <a:rPr lang="en-GB" b="1" dirty="0">
                <a:solidFill>
                  <a:srgbClr val="009640"/>
                </a:solidFill>
              </a:rPr>
              <a:t>75%</a:t>
            </a:r>
            <a:r>
              <a:rPr lang="en-GB" dirty="0"/>
              <a:t> as ‘unknown’. </a:t>
            </a:r>
          </a:p>
        </p:txBody>
      </p:sp>
      <p:pic>
        <p:nvPicPr>
          <p:cNvPr id="2" name="Picture 1">
            <a:extLst>
              <a:ext uri="{FF2B5EF4-FFF2-40B4-BE49-F238E27FC236}">
                <a16:creationId xmlns:a16="http://schemas.microsoft.com/office/drawing/2014/main" id="{B378E3C9-0FF2-43F6-BC0E-8F1063605E56}"/>
              </a:ext>
            </a:extLst>
          </p:cNvPr>
          <p:cNvPicPr>
            <a:picLocks noChangeAspect="1"/>
          </p:cNvPicPr>
          <p:nvPr/>
        </p:nvPicPr>
        <p:blipFill>
          <a:blip r:embed="rId3"/>
          <a:stretch>
            <a:fillRect/>
          </a:stretch>
        </p:blipFill>
        <p:spPr>
          <a:xfrm>
            <a:off x="6255834" y="1569976"/>
            <a:ext cx="5787413" cy="4724568"/>
          </a:xfrm>
          <a:prstGeom prst="rect">
            <a:avLst/>
          </a:prstGeom>
        </p:spPr>
      </p:pic>
      <p:sp>
        <p:nvSpPr>
          <p:cNvPr id="5" name="TextBox 4">
            <a:extLst>
              <a:ext uri="{FF2B5EF4-FFF2-40B4-BE49-F238E27FC236}">
                <a16:creationId xmlns:a16="http://schemas.microsoft.com/office/drawing/2014/main" id="{F5FD0AFD-A54A-4310-BA3B-57E3FE5D641B}"/>
              </a:ext>
            </a:extLst>
          </p:cNvPr>
          <p:cNvSpPr txBox="1"/>
          <p:nvPr/>
        </p:nvSpPr>
        <p:spPr>
          <a:xfrm>
            <a:off x="6009096" y="1162772"/>
            <a:ext cx="6280887" cy="461665"/>
          </a:xfrm>
          <a:prstGeom prst="rect">
            <a:avLst/>
          </a:prstGeom>
          <a:noFill/>
        </p:spPr>
        <p:txBody>
          <a:bodyPr wrap="none" rtlCol="0">
            <a:spAutoFit/>
          </a:bodyPr>
          <a:lstStyle/>
          <a:p>
            <a:r>
              <a:rPr lang="en-GB" sz="1200" dirty="0">
                <a:solidFill>
                  <a:schemeClr val="bg1">
                    <a:lumMod val="50000"/>
                  </a:schemeClr>
                </a:solidFill>
                <a:latin typeface="Arial" panose="020B0604020202020204" pitchFamily="34" charset="0"/>
                <a:cs typeface="Arial" panose="020B0604020202020204" pitchFamily="34" charset="0"/>
              </a:rPr>
              <a:t>Notification rate of newly diagnosed hepatitis C cases per 100 000 population by country*,</a:t>
            </a:r>
          </a:p>
          <a:p>
            <a:r>
              <a:rPr lang="en-GB" sz="1200" dirty="0">
                <a:solidFill>
                  <a:schemeClr val="bg1">
                    <a:lumMod val="50000"/>
                  </a:schemeClr>
                </a:solidFill>
                <a:latin typeface="Arial" panose="020B0604020202020204" pitchFamily="34" charset="0"/>
                <a:cs typeface="Arial" panose="020B0604020202020204" pitchFamily="34" charset="0"/>
              </a:rPr>
              <a:t>EU/EEA, 2017</a:t>
            </a:r>
          </a:p>
        </p:txBody>
      </p:sp>
      <p:sp>
        <p:nvSpPr>
          <p:cNvPr id="6" name="TextBox 5">
            <a:extLst>
              <a:ext uri="{FF2B5EF4-FFF2-40B4-BE49-F238E27FC236}">
                <a16:creationId xmlns:a16="http://schemas.microsoft.com/office/drawing/2014/main" id="{BBDA2322-D2A0-4C5B-8C70-47A1C194109E}"/>
              </a:ext>
            </a:extLst>
          </p:cNvPr>
          <p:cNvSpPr txBox="1"/>
          <p:nvPr/>
        </p:nvSpPr>
        <p:spPr>
          <a:xfrm>
            <a:off x="1459271" y="6092765"/>
            <a:ext cx="4673194" cy="400110"/>
          </a:xfrm>
          <a:prstGeom prst="rect">
            <a:avLst/>
          </a:prstGeom>
          <a:noFill/>
        </p:spPr>
        <p:txBody>
          <a:bodyPr wrap="square" rtlCol="0">
            <a:spAutoFit/>
          </a:bodyPr>
          <a:lstStyle/>
          <a:p>
            <a:pPr algn="r"/>
            <a:r>
              <a:rPr lang="en-GB" sz="1000" dirty="0">
                <a:solidFill>
                  <a:schemeClr val="bg1">
                    <a:lumMod val="50000"/>
                  </a:schemeClr>
                </a:solidFill>
                <a:latin typeface="Arial" panose="020B0604020202020204" pitchFamily="34" charset="0"/>
                <a:cs typeface="Arial" panose="020B0604020202020204" pitchFamily="34" charset="0"/>
              </a:rPr>
              <a:t>Source: European Centre for Disease Prevention and Control. Hepatitis C. In: ECDC. Annual epidemiological report for 2017. Stockholm: ECDC; 2019.</a:t>
            </a:r>
          </a:p>
        </p:txBody>
      </p:sp>
    </p:spTree>
    <p:extLst>
      <p:ext uri="{BB962C8B-B14F-4D97-AF65-F5344CB8AC3E}">
        <p14:creationId xmlns:p14="http://schemas.microsoft.com/office/powerpoint/2010/main" val="22475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GB" dirty="0">
                <a:latin typeface="Arial" charset="0"/>
                <a:cs typeface="Arial" charset="0"/>
              </a:rPr>
              <a:t>HCV in Europe</a:t>
            </a:r>
            <a:endParaRPr lang="en-GB" sz="2000" dirty="0">
              <a:latin typeface="Arial" charset="0"/>
              <a:cs typeface="Arial" charset="0"/>
            </a:endParaRPr>
          </a:p>
        </p:txBody>
      </p:sp>
      <p:sp>
        <p:nvSpPr>
          <p:cNvPr id="3" name="Content Placeholder 2"/>
          <p:cNvSpPr>
            <a:spLocks noGrp="1"/>
          </p:cNvSpPr>
          <p:nvPr>
            <p:ph idx="1"/>
          </p:nvPr>
        </p:nvSpPr>
        <p:spPr>
          <a:xfrm>
            <a:off x="1792141" y="1299376"/>
            <a:ext cx="9892988" cy="2450532"/>
          </a:xfrm>
        </p:spPr>
        <p:txBody>
          <a:bodyPr rtlCol="0">
            <a:normAutofit fontScale="92500" lnSpcReduction="20000"/>
          </a:bodyPr>
          <a:lstStyle/>
          <a:p>
            <a:pPr marL="400050" lvl="1" indent="0">
              <a:spcAft>
                <a:spcPts val="0"/>
              </a:spcAft>
              <a:buNone/>
              <a:defRPr/>
            </a:pPr>
            <a:r>
              <a:rPr lang="en-GB" b="1" dirty="0"/>
              <a:t>High risk groups for acquiring an HBV or HCV infection include: </a:t>
            </a:r>
            <a:r>
              <a:rPr lang="en-GB" dirty="0"/>
              <a:t>people who require blood or blood products, people interned in prisons, people who inject drugs, people with multiple sexual partners, migrants originating from endemic regions, and new-borns from HBV or HCV chronically infected mothers (vertical transmission)</a:t>
            </a:r>
          </a:p>
          <a:p>
            <a:pPr marL="400050" lvl="1" indent="0">
              <a:spcAft>
                <a:spcPts val="0"/>
              </a:spcAft>
              <a:buNone/>
              <a:defRPr/>
            </a:pPr>
            <a:r>
              <a:rPr lang="en-GB" b="1" dirty="0"/>
              <a:t>Additional populations identified with HCV prevalence estimates above the 2% threshold and likely to be at a high risk of HCV and/or have a high burden of disease:</a:t>
            </a:r>
          </a:p>
          <a:p>
            <a:pPr marL="400050" lvl="1" indent="0">
              <a:spcAft>
                <a:spcPts val="0"/>
              </a:spcAft>
              <a:buNone/>
              <a:defRPr/>
            </a:pPr>
            <a:endParaRPr lang="en-GB" dirty="0"/>
          </a:p>
          <a:p>
            <a:pPr marL="400050" lvl="1" indent="0">
              <a:spcAft>
                <a:spcPts val="0"/>
              </a:spcAft>
              <a:buNone/>
              <a:defRPr/>
            </a:pPr>
            <a:endParaRPr lang="en-GB" dirty="0"/>
          </a:p>
          <a:p>
            <a:pPr marL="400050" lvl="1" indent="0">
              <a:spcAft>
                <a:spcPts val="0"/>
              </a:spcAft>
              <a:buNone/>
              <a:defRPr/>
            </a:pPr>
            <a:endParaRPr lang="en-GB" dirty="0"/>
          </a:p>
          <a:p>
            <a:pPr lvl="1">
              <a:spcAft>
                <a:spcPts val="0"/>
              </a:spcAft>
              <a:buFont typeface="Arial" pitchFamily="34" charset="0"/>
              <a:buChar char="–"/>
              <a:defRPr/>
            </a:pPr>
            <a:endParaRPr lang="en-GB" dirty="0">
              <a:solidFill>
                <a:srgbClr val="7F7F7F"/>
              </a:solidFill>
            </a:endParaRPr>
          </a:p>
          <a:p>
            <a:pPr lvl="1">
              <a:spcAft>
                <a:spcPts val="0"/>
              </a:spcAft>
              <a:buFont typeface="Arial" pitchFamily="34" charset="0"/>
              <a:buChar char="–"/>
              <a:defRPr/>
            </a:pPr>
            <a:endParaRPr lang="en-GB" dirty="0">
              <a:solidFill>
                <a:srgbClr val="7F7F7F"/>
              </a:solidFill>
            </a:endParaRPr>
          </a:p>
        </p:txBody>
      </p:sp>
      <p:sp>
        <p:nvSpPr>
          <p:cNvPr id="2" name="TextBox 1">
            <a:extLst>
              <a:ext uri="{FF2B5EF4-FFF2-40B4-BE49-F238E27FC236}">
                <a16:creationId xmlns:a16="http://schemas.microsoft.com/office/drawing/2014/main" id="{2E000CA7-6E4D-4E74-A7DF-7373FCFD0CE4}"/>
              </a:ext>
            </a:extLst>
          </p:cNvPr>
          <p:cNvSpPr txBox="1"/>
          <p:nvPr/>
        </p:nvSpPr>
        <p:spPr>
          <a:xfrm>
            <a:off x="2297152" y="3499028"/>
            <a:ext cx="5508702" cy="2308324"/>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PWID</a:t>
            </a:r>
          </a:p>
          <a:p>
            <a:pPr marL="285750" indent="-285750">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PWID with multiple risks (PWID in prison, PWID living with HIV, and homeless PWID)</a:t>
            </a:r>
          </a:p>
          <a:p>
            <a:pPr marL="285750" indent="-285750">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Dialysis/haemodialysis patients</a:t>
            </a:r>
          </a:p>
          <a:p>
            <a:pPr marL="285750" indent="-285750">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Recipients of Substances of human origin (</a:t>
            </a:r>
            <a:r>
              <a:rPr lang="en-GB" sz="1600" dirty="0" err="1">
                <a:solidFill>
                  <a:schemeClr val="bg1">
                    <a:lumMod val="50000"/>
                  </a:schemeClr>
                </a:solidFill>
                <a:latin typeface="Arial" panose="020B0604020202020204" pitchFamily="34" charset="0"/>
                <a:cs typeface="Arial" panose="020B0604020202020204" pitchFamily="34" charset="0"/>
              </a:rPr>
              <a:t>SoHO</a:t>
            </a:r>
            <a:r>
              <a:rPr lang="en-GB" sz="1600" dirty="0">
                <a:solidFill>
                  <a:schemeClr val="bg1">
                    <a:lumMod val="50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Diabetics</a:t>
            </a:r>
          </a:p>
          <a:p>
            <a:pPr marL="285750" indent="-285750">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People in prison</a:t>
            </a:r>
          </a:p>
          <a:p>
            <a:pPr marL="285750" indent="-285750">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People in prison with multiple risks (PWID in prison, PLHIV in prison)</a:t>
            </a:r>
          </a:p>
        </p:txBody>
      </p:sp>
      <p:sp>
        <p:nvSpPr>
          <p:cNvPr id="5" name="TextBox 4">
            <a:extLst>
              <a:ext uri="{FF2B5EF4-FFF2-40B4-BE49-F238E27FC236}">
                <a16:creationId xmlns:a16="http://schemas.microsoft.com/office/drawing/2014/main" id="{226EDAED-AB0D-4F98-8B9B-4C3E1941320B}"/>
              </a:ext>
            </a:extLst>
          </p:cNvPr>
          <p:cNvSpPr txBox="1"/>
          <p:nvPr/>
        </p:nvSpPr>
        <p:spPr>
          <a:xfrm>
            <a:off x="7640491" y="3499028"/>
            <a:ext cx="4626406" cy="1569660"/>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PLHIV</a:t>
            </a:r>
          </a:p>
          <a:p>
            <a:pPr marL="285750" indent="-285750">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PLHIV with multiple risks (PWID living with HIV, MSM living with HIV, PLHIV in prison)</a:t>
            </a:r>
          </a:p>
          <a:p>
            <a:pPr marL="285750" indent="-285750">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Infants of mothers with chronic hepatitis C</a:t>
            </a:r>
          </a:p>
          <a:p>
            <a:pPr marL="285750" indent="-285750">
              <a:buFont typeface="Arial" panose="020B0604020202020204" pitchFamily="34" charset="0"/>
              <a:buChar char="•"/>
            </a:pPr>
            <a:r>
              <a:rPr lang="en-GB" sz="1600" dirty="0">
                <a:solidFill>
                  <a:schemeClr val="bg1">
                    <a:lumMod val="50000"/>
                  </a:schemeClr>
                </a:solidFill>
                <a:latin typeface="Arial" panose="020B0604020202020204" pitchFamily="34" charset="0"/>
                <a:cs typeface="Arial" panose="020B0604020202020204" pitchFamily="34" charset="0"/>
              </a:rPr>
              <a:t>Family members of people with chronic hepatitis C</a:t>
            </a:r>
          </a:p>
        </p:txBody>
      </p:sp>
      <p:sp>
        <p:nvSpPr>
          <p:cNvPr id="7" name="Text Box 6">
            <a:extLst>
              <a:ext uri="{FF2B5EF4-FFF2-40B4-BE49-F238E27FC236}">
                <a16:creationId xmlns:a16="http://schemas.microsoft.com/office/drawing/2014/main" id="{CB0F963B-8014-4F4F-B957-6CA9FC7A61DE}"/>
              </a:ext>
            </a:extLst>
          </p:cNvPr>
          <p:cNvSpPr txBox="1">
            <a:spLocks noChangeArrowheads="1"/>
          </p:cNvSpPr>
          <p:nvPr/>
        </p:nvSpPr>
        <p:spPr bwMode="auto">
          <a:xfrm>
            <a:off x="1368394" y="5963576"/>
            <a:ext cx="7998630" cy="707886"/>
          </a:xfrm>
          <a:prstGeom prst="rect">
            <a:avLst/>
          </a:prstGeom>
          <a:noFill/>
          <a:ln w="9525">
            <a:noFill/>
            <a:miter lim="800000"/>
            <a:headEnd/>
            <a:tailEnd/>
          </a:ln>
        </p:spPr>
        <p:txBody>
          <a:bodyPr wrap="square">
            <a:spAutoFit/>
          </a:bodyPr>
          <a:lstStyle/>
          <a:p>
            <a:pPr>
              <a:defRPr/>
            </a:pPr>
            <a:r>
              <a:rPr lang="en-US" sz="1000" dirty="0">
                <a:solidFill>
                  <a:schemeClr val="tx1">
                    <a:lumMod val="50000"/>
                    <a:lumOff val="50000"/>
                  </a:schemeClr>
                </a:solidFill>
                <a:latin typeface="Arial" pitchFamily="34" charset="0"/>
                <a:cs typeface="Arial" pitchFamily="34" charset="0"/>
              </a:rPr>
              <a:t>Sources: </a:t>
            </a:r>
            <a:r>
              <a:rPr lang="en-GB" sz="1000" dirty="0">
                <a:solidFill>
                  <a:schemeClr val="tx1">
                    <a:lumMod val="50000"/>
                    <a:lumOff val="50000"/>
                  </a:schemeClr>
                </a:solidFill>
                <a:latin typeface="Arial" pitchFamily="34" charset="0"/>
                <a:cs typeface="Arial" pitchFamily="34" charset="0"/>
              </a:rPr>
              <a:t> European Centre for Disease Prevention and Control. Systematic review on hepatitis B and C prevalence in the EU/EEA. Stockholm: ECDC; 2016.</a:t>
            </a:r>
          </a:p>
          <a:p>
            <a:pPr>
              <a:defRPr/>
            </a:pPr>
            <a:r>
              <a:rPr lang="en-GB" sz="1000" dirty="0">
                <a:solidFill>
                  <a:schemeClr val="tx1">
                    <a:lumMod val="50000"/>
                    <a:lumOff val="50000"/>
                  </a:schemeClr>
                </a:solidFill>
                <a:latin typeface="Arial" pitchFamily="34" charset="0"/>
                <a:cs typeface="Arial" pitchFamily="34" charset="0"/>
              </a:rPr>
              <a:t>European Centre for Disease Prevention and Control. Hepatitis B and C epidemiology in selected population groups in the EU/EEA. Stockholm: ECDC; 2018</a:t>
            </a:r>
          </a:p>
        </p:txBody>
      </p:sp>
    </p:spTree>
    <p:extLst>
      <p:ext uri="{BB962C8B-B14F-4D97-AF65-F5344CB8AC3E}">
        <p14:creationId xmlns:p14="http://schemas.microsoft.com/office/powerpoint/2010/main" val="882379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algn="ctr" eaLnBrk="1" hangingPunct="1"/>
            <a:r>
              <a:rPr lang="en-GB" dirty="0"/>
              <a:t>Content</a:t>
            </a:r>
          </a:p>
        </p:txBody>
      </p:sp>
      <p:sp>
        <p:nvSpPr>
          <p:cNvPr id="5123" name="Content Placeholder 2"/>
          <p:cNvSpPr>
            <a:spLocks noGrp="1"/>
          </p:cNvSpPr>
          <p:nvPr>
            <p:ph idx="1"/>
          </p:nvPr>
        </p:nvSpPr>
        <p:spPr/>
        <p:txBody>
          <a:bodyPr>
            <a:normAutofit/>
          </a:bodyPr>
          <a:lstStyle/>
          <a:p>
            <a:pPr eaLnBrk="1" hangingPunct="1"/>
            <a:r>
              <a:rPr lang="en-GB" sz="2400" b="1" dirty="0">
                <a:solidFill>
                  <a:srgbClr val="009640"/>
                </a:solidFill>
                <a:hlinkClick r:id="rId3" action="ppaction://hlinksldjump"/>
              </a:rPr>
              <a:t>Hepatitis B virus and hepatitis C virus: The Basics</a:t>
            </a:r>
            <a:endParaRPr lang="en-GB" sz="2400" b="1" dirty="0">
              <a:solidFill>
                <a:srgbClr val="009640"/>
              </a:solidFill>
            </a:endParaRPr>
          </a:p>
          <a:p>
            <a:pPr eaLnBrk="1" hangingPunct="1"/>
            <a:r>
              <a:rPr lang="en-GB" sz="2400" b="1" dirty="0">
                <a:solidFill>
                  <a:srgbClr val="009640"/>
                </a:solidFill>
                <a:hlinkClick r:id="rId4" action="ppaction://hlinksldjump"/>
              </a:rPr>
              <a:t>Know Your Epidemics: The Situation of HBV and HCV in Europe</a:t>
            </a:r>
            <a:endParaRPr lang="en-GB" sz="2400" b="1" dirty="0">
              <a:solidFill>
                <a:srgbClr val="009640"/>
              </a:solidFill>
            </a:endParaRPr>
          </a:p>
          <a:p>
            <a:pPr eaLnBrk="1" hangingPunct="1"/>
            <a:r>
              <a:rPr lang="en-GB" sz="2400" b="1" dirty="0">
                <a:solidFill>
                  <a:srgbClr val="009640"/>
                </a:solidFill>
                <a:hlinkClick r:id="rId5" action="ppaction://hlinksldjump"/>
              </a:rPr>
              <a:t>Late presentation for viral hepatitis</a:t>
            </a:r>
            <a:endParaRPr lang="en-GB" sz="2400" b="1" dirty="0">
              <a:solidFill>
                <a:srgbClr val="009640"/>
              </a:solidFill>
            </a:endParaRPr>
          </a:p>
          <a:p>
            <a:pPr eaLnBrk="1" hangingPunct="1"/>
            <a:r>
              <a:rPr lang="en-GB" sz="2400" b="1" dirty="0">
                <a:solidFill>
                  <a:srgbClr val="009640"/>
                </a:solidFill>
                <a:hlinkClick r:id="rId6" action="ppaction://hlinksldjump"/>
              </a:rPr>
              <a:t>The Importance of Timely Diagnosis of HBV and HCV</a:t>
            </a:r>
            <a:endParaRPr lang="en-GB" sz="2400" b="1" dirty="0">
              <a:solidFill>
                <a:srgbClr val="009640"/>
              </a:solidFill>
            </a:endParaRPr>
          </a:p>
          <a:p>
            <a:pPr eaLnBrk="1" hangingPunct="1"/>
            <a:r>
              <a:rPr lang="en-GB" sz="2400" b="1" dirty="0">
                <a:solidFill>
                  <a:srgbClr val="009640"/>
                </a:solidFill>
                <a:hlinkClick r:id="rId7" action="ppaction://hlinksldjump"/>
              </a:rPr>
              <a:t>Barriers to HBV and HCV Testing</a:t>
            </a:r>
            <a:endParaRPr lang="en-GB" sz="2400" b="1" dirty="0">
              <a:solidFill>
                <a:srgbClr val="009640"/>
              </a:solidFill>
            </a:endParaRPr>
          </a:p>
          <a:p>
            <a:pPr eaLnBrk="1" hangingPunct="1"/>
            <a:r>
              <a:rPr lang="en-GB" sz="2400" b="1" dirty="0">
                <a:solidFill>
                  <a:srgbClr val="009640"/>
                </a:solidFill>
                <a:hlinkClick r:id="rId8" action="ppaction://hlinksldjump"/>
              </a:rPr>
              <a:t>Creating More Testing Opportunities</a:t>
            </a:r>
            <a:endParaRPr lang="en-GB" sz="2400" b="1" dirty="0">
              <a:solidFill>
                <a:srgbClr val="009640"/>
              </a:solidFill>
            </a:endParaRPr>
          </a:p>
          <a:p>
            <a:pPr eaLnBrk="1" hangingPunct="1"/>
            <a:r>
              <a:rPr lang="en-GB" sz="2400" b="1" dirty="0">
                <a:solidFill>
                  <a:srgbClr val="009640"/>
                </a:solidFill>
                <a:hlinkClick r:id="rId9" action="ppaction://hlinksldjump"/>
              </a:rPr>
              <a:t>Conclusions</a:t>
            </a:r>
            <a:endParaRPr lang="en-GB" sz="2400" b="1" dirty="0">
              <a:solidFill>
                <a:srgbClr val="009640"/>
              </a:solidFill>
            </a:endParaRPr>
          </a:p>
          <a:p>
            <a:pPr eaLnBrk="1" hangingPunct="1">
              <a:buFont typeface="Arial" charset="0"/>
              <a:buNone/>
            </a:pPr>
            <a:endParaRPr lang="en-GB" sz="1800" b="1" dirty="0">
              <a:solidFill>
                <a:srgbClr val="009640"/>
              </a:solidFill>
              <a:latin typeface="Arial" charset="0"/>
              <a:cs typeface="Arial" charset="0"/>
            </a:endParaRPr>
          </a:p>
          <a:p>
            <a:pPr eaLnBrk="1" hangingPunct="1"/>
            <a:endParaRPr lang="en-GB" dirty="0">
              <a:solidFill>
                <a:srgbClr val="7F7F7F"/>
              </a:solidFill>
              <a:latin typeface="Arial" charset="0"/>
              <a:cs typeface="Arial" charset="0"/>
            </a:endParaRPr>
          </a:p>
        </p:txBody>
      </p:sp>
    </p:spTree>
    <p:extLst>
      <p:ext uri="{BB962C8B-B14F-4D97-AF65-F5344CB8AC3E}">
        <p14:creationId xmlns:p14="http://schemas.microsoft.com/office/powerpoint/2010/main" val="1103250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pPr algn="ctr" eaLnBrk="1" hangingPunct="1"/>
            <a:r>
              <a:rPr lang="en-GB" dirty="0">
                <a:latin typeface="Arial" charset="0"/>
                <a:cs typeface="Arial" charset="0"/>
              </a:rPr>
              <a:t>Know your HBV epidemic</a:t>
            </a:r>
            <a:br>
              <a:rPr lang="en-GB" dirty="0">
                <a:latin typeface="Arial" charset="0"/>
                <a:cs typeface="Arial" charset="0"/>
              </a:rPr>
            </a:br>
            <a:r>
              <a:rPr lang="en-GB" sz="2200" dirty="0">
                <a:solidFill>
                  <a:srgbClr val="F50909"/>
                </a:solidFill>
                <a:latin typeface="Arial" charset="0"/>
                <a:cs typeface="Arial" charset="0"/>
              </a:rPr>
              <a:t>Template slide for your national data</a:t>
            </a:r>
          </a:p>
        </p:txBody>
      </p:sp>
      <p:sp>
        <p:nvSpPr>
          <p:cNvPr id="3" name="Pladsholder til indhold 2"/>
          <p:cNvSpPr>
            <a:spLocks noGrp="1"/>
          </p:cNvSpPr>
          <p:nvPr>
            <p:ph idx="1"/>
          </p:nvPr>
        </p:nvSpPr>
        <p:spPr/>
        <p:txBody>
          <a:bodyPr>
            <a:normAutofit/>
          </a:bodyPr>
          <a:lstStyle/>
          <a:p>
            <a:pPr eaLnBrk="1" hangingPunct="1">
              <a:buFont typeface="Arial" charset="0"/>
              <a:buNone/>
              <a:defRPr/>
            </a:pPr>
            <a:endParaRPr lang="en-GB" dirty="0"/>
          </a:p>
          <a:p>
            <a:pPr marL="0" indent="0">
              <a:buNone/>
              <a:defRPr/>
            </a:pPr>
            <a:r>
              <a:rPr lang="en-GB" sz="1600" dirty="0"/>
              <a:t>Populate this slide with the below:</a:t>
            </a:r>
          </a:p>
          <a:p>
            <a:pPr>
              <a:defRPr/>
            </a:pPr>
            <a:r>
              <a:rPr lang="en-GB" sz="1600" i="1" dirty="0">
                <a:solidFill>
                  <a:srgbClr val="7F7F7F"/>
                </a:solidFill>
              </a:rPr>
              <a:t>Number of new acute and chronic diagnoses per year</a:t>
            </a:r>
            <a:endParaRPr lang="da-DK" sz="1600" i="1" dirty="0">
              <a:solidFill>
                <a:srgbClr val="7F7F7F"/>
              </a:solidFill>
            </a:endParaRPr>
          </a:p>
          <a:p>
            <a:pPr>
              <a:defRPr/>
            </a:pPr>
            <a:r>
              <a:rPr lang="en-GB" sz="1600" i="1" dirty="0">
                <a:solidFill>
                  <a:srgbClr val="7F7F7F"/>
                </a:solidFill>
              </a:rPr>
              <a:t>Total number of people living with </a:t>
            </a:r>
            <a:r>
              <a:rPr lang="en-US" sz="1600" i="1" dirty="0">
                <a:solidFill>
                  <a:srgbClr val="7F7F7F"/>
                </a:solidFill>
              </a:rPr>
              <a:t>chronic HBV</a:t>
            </a:r>
            <a:endParaRPr lang="da-DK" sz="1600" i="1" dirty="0">
              <a:solidFill>
                <a:srgbClr val="7F7F7F"/>
              </a:solidFill>
            </a:endParaRPr>
          </a:p>
          <a:p>
            <a:pPr>
              <a:defRPr/>
            </a:pPr>
            <a:r>
              <a:rPr lang="da-DK" sz="1600" i="1" dirty="0">
                <a:solidFill>
                  <a:srgbClr val="7F7F7F"/>
                </a:solidFill>
              </a:rPr>
              <a:t>Key populations at higher risk of HBV</a:t>
            </a:r>
          </a:p>
          <a:p>
            <a:pPr>
              <a:defRPr/>
            </a:pPr>
            <a:r>
              <a:rPr lang="en-GB" sz="1600" i="1" dirty="0">
                <a:solidFill>
                  <a:srgbClr val="7F7F7F"/>
                </a:solidFill>
              </a:rPr>
              <a:t>Geographical spread</a:t>
            </a:r>
            <a:endParaRPr lang="da-DK" sz="1600" i="1" dirty="0">
              <a:solidFill>
                <a:srgbClr val="7F7F7F"/>
              </a:solidFill>
            </a:endParaRPr>
          </a:p>
          <a:p>
            <a:pPr>
              <a:defRPr/>
            </a:pPr>
            <a:r>
              <a:rPr lang="en-GB" sz="1600" i="1" dirty="0">
                <a:solidFill>
                  <a:srgbClr val="7F7F7F"/>
                </a:solidFill>
              </a:rPr>
              <a:t>Time trends</a:t>
            </a:r>
          </a:p>
          <a:p>
            <a:pPr eaLnBrk="1" hangingPunct="1">
              <a:defRPr/>
            </a:pPr>
            <a:r>
              <a:rPr lang="en-GB" sz="1600" i="1" dirty="0">
                <a:solidFill>
                  <a:srgbClr val="7F7F7F"/>
                </a:solidFill>
              </a:rPr>
              <a:t>National HBV testing guidelines (if available)</a:t>
            </a:r>
          </a:p>
          <a:p>
            <a:pPr>
              <a:defRPr/>
            </a:pPr>
            <a:r>
              <a:rPr lang="en-GB" sz="1600" i="1" dirty="0">
                <a:solidFill>
                  <a:srgbClr val="7F7F7F"/>
                </a:solidFill>
              </a:rPr>
              <a:t>Useful resources:</a:t>
            </a:r>
          </a:p>
          <a:p>
            <a:pPr lvl="1">
              <a:defRPr/>
            </a:pPr>
            <a:r>
              <a:rPr lang="en-GB" sz="1400" i="1" dirty="0">
                <a:solidFill>
                  <a:srgbClr val="7F7F7F"/>
                </a:solidFill>
              </a:rPr>
              <a:t>ECDC technical report: Hepatitis B and C epidemiology in selected population groups in the EU/EEA (2018)</a:t>
            </a:r>
          </a:p>
          <a:p>
            <a:pPr lvl="1">
              <a:defRPr/>
            </a:pPr>
            <a:r>
              <a:rPr lang="en-GB" sz="1400" i="1" dirty="0"/>
              <a:t>ECDC scientific advice: Systematic review on hepatitis B and C prevalence in the EU/EEA (2016)</a:t>
            </a:r>
          </a:p>
          <a:p>
            <a:pPr lvl="1">
              <a:defRPr/>
            </a:pPr>
            <a:r>
              <a:rPr lang="en-GB" sz="1400" i="1" dirty="0"/>
              <a:t>ECDC, Annual Epidemiological Report – Hepatitis B </a:t>
            </a:r>
          </a:p>
          <a:p>
            <a:pPr lvl="1">
              <a:defRPr/>
            </a:pPr>
            <a:r>
              <a:rPr lang="en-GB" sz="1400" i="1" dirty="0"/>
              <a:t>WHO Europe, Factsheet Hepatitis B</a:t>
            </a:r>
          </a:p>
        </p:txBody>
      </p:sp>
    </p:spTree>
    <p:extLst>
      <p:ext uri="{BB962C8B-B14F-4D97-AF65-F5344CB8AC3E}">
        <p14:creationId xmlns:p14="http://schemas.microsoft.com/office/powerpoint/2010/main" val="4143298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pPr algn="ctr" eaLnBrk="1" hangingPunct="1"/>
            <a:r>
              <a:rPr lang="en-GB" dirty="0">
                <a:latin typeface="Arial" charset="0"/>
                <a:cs typeface="Arial" charset="0"/>
              </a:rPr>
              <a:t>Know your HCV epidemic</a:t>
            </a:r>
            <a:br>
              <a:rPr lang="en-GB" dirty="0">
                <a:latin typeface="Arial" charset="0"/>
                <a:cs typeface="Arial" charset="0"/>
              </a:rPr>
            </a:br>
            <a:r>
              <a:rPr lang="en-GB" sz="2200" dirty="0">
                <a:solidFill>
                  <a:srgbClr val="F50909"/>
                </a:solidFill>
                <a:latin typeface="Arial" charset="0"/>
                <a:cs typeface="Arial" charset="0"/>
              </a:rPr>
              <a:t>Template slide for your national data</a:t>
            </a:r>
          </a:p>
        </p:txBody>
      </p:sp>
      <p:sp>
        <p:nvSpPr>
          <p:cNvPr id="3" name="Pladsholder til indhold 2"/>
          <p:cNvSpPr>
            <a:spLocks noGrp="1"/>
          </p:cNvSpPr>
          <p:nvPr>
            <p:ph idx="1"/>
          </p:nvPr>
        </p:nvSpPr>
        <p:spPr/>
        <p:txBody>
          <a:bodyPr>
            <a:normAutofit fontScale="92500" lnSpcReduction="10000"/>
          </a:bodyPr>
          <a:lstStyle/>
          <a:p>
            <a:pPr eaLnBrk="1" hangingPunct="1">
              <a:buFont typeface="Arial" charset="0"/>
              <a:buNone/>
              <a:defRPr/>
            </a:pPr>
            <a:endParaRPr lang="en-GB" sz="1900" dirty="0"/>
          </a:p>
          <a:p>
            <a:pPr marL="0" indent="0">
              <a:lnSpc>
                <a:spcPct val="110000"/>
              </a:lnSpc>
              <a:buNone/>
              <a:defRPr/>
            </a:pPr>
            <a:r>
              <a:rPr lang="en-GB" sz="1900" dirty="0"/>
              <a:t>Populate this slide with the below:</a:t>
            </a:r>
          </a:p>
          <a:p>
            <a:pPr>
              <a:lnSpc>
                <a:spcPct val="110000"/>
              </a:lnSpc>
              <a:defRPr/>
            </a:pPr>
            <a:r>
              <a:rPr lang="en-GB" sz="1900" i="1" dirty="0">
                <a:solidFill>
                  <a:srgbClr val="7F7F7F"/>
                </a:solidFill>
              </a:rPr>
              <a:t>Number of new acute and chronic diagnoses per year</a:t>
            </a:r>
            <a:endParaRPr lang="da-DK" sz="1900" i="1" dirty="0">
              <a:solidFill>
                <a:srgbClr val="7F7F7F"/>
              </a:solidFill>
            </a:endParaRPr>
          </a:p>
          <a:p>
            <a:pPr>
              <a:lnSpc>
                <a:spcPct val="110000"/>
              </a:lnSpc>
              <a:defRPr/>
            </a:pPr>
            <a:r>
              <a:rPr lang="en-GB" sz="1900" i="1" dirty="0">
                <a:solidFill>
                  <a:srgbClr val="7F7F7F"/>
                </a:solidFill>
              </a:rPr>
              <a:t>Total number of people living with </a:t>
            </a:r>
            <a:r>
              <a:rPr lang="en-US" sz="1900" i="1" dirty="0">
                <a:solidFill>
                  <a:srgbClr val="7F7F7F"/>
                </a:solidFill>
              </a:rPr>
              <a:t>chronic HCV</a:t>
            </a:r>
            <a:endParaRPr lang="da-DK" sz="1900" i="1" dirty="0">
              <a:solidFill>
                <a:srgbClr val="7F7F7F"/>
              </a:solidFill>
            </a:endParaRPr>
          </a:p>
          <a:p>
            <a:pPr>
              <a:lnSpc>
                <a:spcPct val="110000"/>
              </a:lnSpc>
              <a:defRPr/>
            </a:pPr>
            <a:r>
              <a:rPr lang="da-DK" sz="1900" i="1" dirty="0">
                <a:solidFill>
                  <a:srgbClr val="7F7F7F"/>
                </a:solidFill>
              </a:rPr>
              <a:t>Key populations at higher risk of HCV</a:t>
            </a:r>
          </a:p>
          <a:p>
            <a:pPr>
              <a:lnSpc>
                <a:spcPct val="110000"/>
              </a:lnSpc>
              <a:defRPr/>
            </a:pPr>
            <a:r>
              <a:rPr lang="en-GB" sz="1900" i="1" dirty="0">
                <a:solidFill>
                  <a:srgbClr val="7F7F7F"/>
                </a:solidFill>
              </a:rPr>
              <a:t>Geographical spread</a:t>
            </a:r>
            <a:endParaRPr lang="da-DK" sz="1900" i="1" dirty="0">
              <a:solidFill>
                <a:srgbClr val="7F7F7F"/>
              </a:solidFill>
            </a:endParaRPr>
          </a:p>
          <a:p>
            <a:pPr>
              <a:lnSpc>
                <a:spcPct val="110000"/>
              </a:lnSpc>
              <a:defRPr/>
            </a:pPr>
            <a:r>
              <a:rPr lang="en-GB" sz="1900" i="1" dirty="0">
                <a:solidFill>
                  <a:srgbClr val="7F7F7F"/>
                </a:solidFill>
              </a:rPr>
              <a:t>Time trends</a:t>
            </a:r>
          </a:p>
          <a:p>
            <a:pPr eaLnBrk="1" hangingPunct="1">
              <a:lnSpc>
                <a:spcPct val="110000"/>
              </a:lnSpc>
              <a:defRPr/>
            </a:pPr>
            <a:r>
              <a:rPr lang="en-GB" sz="1900" i="1" dirty="0">
                <a:solidFill>
                  <a:srgbClr val="7F7F7F"/>
                </a:solidFill>
              </a:rPr>
              <a:t>National HCV testing guidelines (if available)</a:t>
            </a:r>
          </a:p>
          <a:p>
            <a:pPr eaLnBrk="1" hangingPunct="1">
              <a:lnSpc>
                <a:spcPct val="110000"/>
              </a:lnSpc>
              <a:defRPr/>
            </a:pPr>
            <a:r>
              <a:rPr lang="en-GB" sz="1900" i="1" dirty="0">
                <a:solidFill>
                  <a:srgbClr val="7F7F7F"/>
                </a:solidFill>
              </a:rPr>
              <a:t>Useful resources:</a:t>
            </a:r>
          </a:p>
          <a:p>
            <a:pPr lvl="1">
              <a:defRPr/>
            </a:pPr>
            <a:r>
              <a:rPr lang="en-GB" sz="1600" i="1" dirty="0">
                <a:solidFill>
                  <a:srgbClr val="7F7F7F"/>
                </a:solidFill>
              </a:rPr>
              <a:t>ECDC technical report: Hepatitis B and C epidemiology in selected population groups in the EU/EEA (2018)</a:t>
            </a:r>
          </a:p>
          <a:p>
            <a:pPr lvl="1">
              <a:defRPr/>
            </a:pPr>
            <a:r>
              <a:rPr lang="en-GB" sz="1600" i="1" dirty="0"/>
              <a:t>ECDC scientific advice: Systematic review on hepatitis B and C prevalence in the EU/EEA (2016)</a:t>
            </a:r>
          </a:p>
          <a:p>
            <a:pPr lvl="1">
              <a:defRPr/>
            </a:pPr>
            <a:r>
              <a:rPr lang="en-GB" sz="1600" i="1" dirty="0"/>
              <a:t>ECDC, Annual Epidemiological Report – Hepatitis C</a:t>
            </a:r>
          </a:p>
          <a:p>
            <a:pPr lvl="1">
              <a:defRPr/>
            </a:pPr>
            <a:r>
              <a:rPr lang="en-GB" sz="1600" i="1" dirty="0"/>
              <a:t>WHO, Factsheet Hepatitis C</a:t>
            </a:r>
          </a:p>
        </p:txBody>
      </p:sp>
    </p:spTree>
    <p:extLst>
      <p:ext uri="{BB962C8B-B14F-4D97-AF65-F5344CB8AC3E}">
        <p14:creationId xmlns:p14="http://schemas.microsoft.com/office/powerpoint/2010/main" val="1211277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algn="ctr" eaLnBrk="1" hangingPunct="1">
              <a:defRPr/>
            </a:pPr>
            <a:r>
              <a:rPr lang="en-GB" sz="3600" dirty="0">
                <a:latin typeface="Arial" charset="0"/>
                <a:cs typeface="Arial" charset="0"/>
              </a:rPr>
              <a:t>Late presentation for viral hepatitis</a:t>
            </a:r>
            <a:br>
              <a:rPr lang="en-GB" dirty="0">
                <a:latin typeface="Arial" charset="0"/>
                <a:cs typeface="Arial" charset="0"/>
              </a:rPr>
            </a:br>
            <a:endParaRPr lang="en-GB" dirty="0">
              <a:latin typeface="Arial" charset="0"/>
              <a:cs typeface="Arial" charset="0"/>
            </a:endParaRPr>
          </a:p>
        </p:txBody>
      </p:sp>
      <p:sp>
        <p:nvSpPr>
          <p:cNvPr id="2" name="Text Placeholder 1">
            <a:extLst>
              <a:ext uri="{FF2B5EF4-FFF2-40B4-BE49-F238E27FC236}">
                <a16:creationId xmlns:a16="http://schemas.microsoft.com/office/drawing/2014/main" id="{5DC5B8E1-7AF7-49E3-B76C-AB3170FD5DA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02232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normAutofit/>
          </a:bodyPr>
          <a:lstStyle/>
          <a:p>
            <a:pPr algn="ctr" eaLnBrk="1" hangingPunct="1"/>
            <a:r>
              <a:rPr lang="en-GB" dirty="0">
                <a:latin typeface="Arial" charset="0"/>
                <a:cs typeface="Arial" charset="0"/>
              </a:rPr>
              <a:t>Late presentation for viral hepatitis</a:t>
            </a:r>
            <a:endParaRPr lang="en-GB" sz="2200" dirty="0">
              <a:solidFill>
                <a:srgbClr val="F50909"/>
              </a:solidFill>
              <a:latin typeface="Arial" charset="0"/>
              <a:cs typeface="Arial" charset="0"/>
            </a:endParaRPr>
          </a:p>
        </p:txBody>
      </p:sp>
      <p:sp>
        <p:nvSpPr>
          <p:cNvPr id="3" name="Pladsholder til indhold 2"/>
          <p:cNvSpPr>
            <a:spLocks noGrp="1"/>
          </p:cNvSpPr>
          <p:nvPr>
            <p:ph idx="1"/>
          </p:nvPr>
        </p:nvSpPr>
        <p:spPr/>
        <p:txBody>
          <a:bodyPr>
            <a:noAutofit/>
          </a:bodyPr>
          <a:lstStyle/>
          <a:p>
            <a:pPr>
              <a:buNone/>
              <a:defRPr/>
            </a:pPr>
            <a:r>
              <a:rPr lang="en-GB" sz="1600" dirty="0"/>
              <a:t>A better understanding of the testing policies and strategies is needed. In October 2015, a consensus definition </a:t>
            </a:r>
            <a:r>
              <a:rPr lang="en-US" sz="1600" dirty="0"/>
              <a:t>of late presentation for viral hepatitis was reached:</a:t>
            </a:r>
            <a:endParaRPr lang="en-GB" sz="1600" dirty="0"/>
          </a:p>
          <a:p>
            <a:pPr eaLnBrk="1" hangingPunct="1">
              <a:buFont typeface="Arial" charset="0"/>
              <a:buNone/>
              <a:defRPr/>
            </a:pPr>
            <a:r>
              <a:rPr lang="en-GB" sz="1600" b="1" dirty="0"/>
              <a:t>Definition 1:</a:t>
            </a:r>
          </a:p>
          <a:p>
            <a:pPr>
              <a:buNone/>
              <a:defRPr/>
            </a:pPr>
            <a:r>
              <a:rPr lang="en-GB" sz="1600" dirty="0">
                <a:solidFill>
                  <a:srgbClr val="FF0000"/>
                </a:solidFill>
              </a:rPr>
              <a:t>Advanced HBV, HCV or HDV associated liver disease</a:t>
            </a:r>
            <a:r>
              <a:rPr lang="en-GB" sz="1600" dirty="0"/>
              <a:t> is clinically defined by presence of hepatocellular carcinoma or decompensated cirrhosis (jaundice, hepatic encephalopathy, clinically detectable ascites, variceal bleeding).</a:t>
            </a:r>
          </a:p>
          <a:p>
            <a:pPr>
              <a:buNone/>
              <a:defRPr/>
            </a:pPr>
            <a:r>
              <a:rPr lang="en-GB" sz="1600" b="1" dirty="0"/>
              <a:t>Definition 2:</a:t>
            </a:r>
          </a:p>
          <a:p>
            <a:pPr>
              <a:buNone/>
              <a:defRPr/>
            </a:pPr>
            <a:r>
              <a:rPr lang="en-GB" sz="1600" dirty="0">
                <a:solidFill>
                  <a:srgbClr val="FF0000"/>
                </a:solidFill>
              </a:rPr>
              <a:t>Late presentation of HBV or HCV associated liver disease </a:t>
            </a:r>
            <a:r>
              <a:rPr lang="en-GB" sz="1600" dirty="0"/>
              <a:t>is defined as a patient with chronic hepatitis B or C and significant fibrosis (≥F3 assessed by APRI score &gt;1.5, FIB-4 &gt;3.25, </a:t>
            </a:r>
            <a:r>
              <a:rPr lang="en-GB" sz="1600" dirty="0" err="1"/>
              <a:t>Fibrotest</a:t>
            </a:r>
            <a:r>
              <a:rPr lang="en-GB" sz="1600" dirty="0"/>
              <a:t> &gt; 0.59 or alternatively a </a:t>
            </a:r>
            <a:r>
              <a:rPr lang="en-GB" sz="1600" dirty="0" err="1"/>
              <a:t>FibroScan</a:t>
            </a:r>
            <a:r>
              <a:rPr lang="en-GB" sz="1600" dirty="0"/>
              <a:t> &gt;9.5 </a:t>
            </a:r>
            <a:r>
              <a:rPr lang="en-GB" sz="1600" dirty="0" err="1"/>
              <a:t>kPa</a:t>
            </a:r>
            <a:r>
              <a:rPr lang="en-GB" sz="1600" dirty="0"/>
              <a:t>) with no previous antiviral treatment. </a:t>
            </a:r>
          </a:p>
          <a:p>
            <a:pPr>
              <a:buNone/>
              <a:defRPr/>
            </a:pPr>
            <a:endParaRPr lang="en-GB" sz="1600" dirty="0"/>
          </a:p>
          <a:p>
            <a:pPr>
              <a:buNone/>
              <a:defRPr/>
            </a:pPr>
            <a:r>
              <a:rPr lang="en-GB" sz="1600" dirty="0"/>
              <a:t>This definition, if implemented by </a:t>
            </a:r>
            <a:r>
              <a:rPr lang="en-US" sz="1600" dirty="0"/>
              <a:t>policy makers, health authorities and researchers, will contribute to understanding the magnitude of the proportion of late presenters for viral hepatitis.</a:t>
            </a:r>
            <a:endParaRPr lang="en-GB" sz="1600" dirty="0"/>
          </a:p>
        </p:txBody>
      </p:sp>
      <p:sp>
        <p:nvSpPr>
          <p:cNvPr id="4" name="TextBox 3"/>
          <p:cNvSpPr txBox="1"/>
          <p:nvPr/>
        </p:nvSpPr>
        <p:spPr>
          <a:xfrm>
            <a:off x="5690531" y="5530632"/>
            <a:ext cx="6048672" cy="646331"/>
          </a:xfrm>
          <a:prstGeom prst="rect">
            <a:avLst/>
          </a:prstGeom>
          <a:noFill/>
        </p:spPr>
        <p:txBody>
          <a:bodyPr wrap="square" rtlCol="0">
            <a:spAutoFit/>
          </a:bodyPr>
          <a:lstStyle/>
          <a:p>
            <a:pPr algn="r"/>
            <a:r>
              <a:rPr lang="en-GB" sz="900" dirty="0" err="1">
                <a:solidFill>
                  <a:schemeClr val="bg1">
                    <a:lumMod val="50000"/>
                  </a:schemeClr>
                </a:solidFill>
                <a:latin typeface="Arial" panose="020B0604020202020204" pitchFamily="34" charset="0"/>
                <a:cs typeface="Arial" panose="020B0604020202020204" pitchFamily="34" charset="0"/>
              </a:rPr>
              <a:t>Mauss</a:t>
            </a:r>
            <a:r>
              <a:rPr lang="en-GB" sz="900" dirty="0">
                <a:solidFill>
                  <a:schemeClr val="bg1">
                    <a:lumMod val="50000"/>
                  </a:schemeClr>
                </a:solidFill>
                <a:latin typeface="Arial" panose="020B0604020202020204" pitchFamily="34" charset="0"/>
                <a:cs typeface="Arial" panose="020B0604020202020204" pitchFamily="34" charset="0"/>
              </a:rPr>
              <a:t>, S., Pol, S., </a:t>
            </a:r>
            <a:r>
              <a:rPr lang="en-GB" sz="900" dirty="0" err="1">
                <a:solidFill>
                  <a:schemeClr val="bg1">
                    <a:lumMod val="50000"/>
                  </a:schemeClr>
                </a:solidFill>
                <a:latin typeface="Arial" panose="020B0604020202020204" pitchFamily="34" charset="0"/>
                <a:cs typeface="Arial" panose="020B0604020202020204" pitchFamily="34" charset="0"/>
              </a:rPr>
              <a:t>Buti</a:t>
            </a:r>
            <a:r>
              <a:rPr lang="en-GB" sz="900" dirty="0">
                <a:solidFill>
                  <a:schemeClr val="bg1">
                    <a:lumMod val="50000"/>
                  </a:schemeClr>
                </a:solidFill>
                <a:latin typeface="Arial" panose="020B0604020202020204" pitchFamily="34" charset="0"/>
                <a:cs typeface="Arial" panose="020B0604020202020204" pitchFamily="34" charset="0"/>
              </a:rPr>
              <a:t> M., </a:t>
            </a:r>
            <a:r>
              <a:rPr lang="en-GB" sz="900" dirty="0" err="1">
                <a:solidFill>
                  <a:schemeClr val="bg1">
                    <a:lumMod val="50000"/>
                  </a:schemeClr>
                </a:solidFill>
                <a:latin typeface="Arial" panose="020B0604020202020204" pitchFamily="34" charset="0"/>
                <a:cs typeface="Arial" panose="020B0604020202020204" pitchFamily="34" charset="0"/>
              </a:rPr>
              <a:t>Duffell</a:t>
            </a:r>
            <a:r>
              <a:rPr lang="en-GB" sz="900" dirty="0">
                <a:solidFill>
                  <a:schemeClr val="bg1">
                    <a:lumMod val="50000"/>
                  </a:schemeClr>
                </a:solidFill>
                <a:latin typeface="Arial" panose="020B0604020202020204" pitchFamily="34" charset="0"/>
                <a:cs typeface="Arial" panose="020B0604020202020204" pitchFamily="34" charset="0"/>
              </a:rPr>
              <a:t>, E., Gore, C., Lazarus J.V., </a:t>
            </a:r>
            <a:r>
              <a:rPr lang="en-GB" sz="900" dirty="0" err="1">
                <a:solidFill>
                  <a:schemeClr val="bg1">
                    <a:lumMod val="50000"/>
                  </a:schemeClr>
                </a:solidFill>
                <a:latin typeface="Arial" panose="020B0604020202020204" pitchFamily="34" charset="0"/>
                <a:cs typeface="Arial" panose="020B0604020202020204" pitchFamily="34" charset="0"/>
              </a:rPr>
              <a:t>Logtenberg</a:t>
            </a:r>
            <a:r>
              <a:rPr lang="en-GB" sz="900" dirty="0">
                <a:solidFill>
                  <a:schemeClr val="bg1">
                    <a:lumMod val="50000"/>
                  </a:schemeClr>
                </a:solidFill>
                <a:latin typeface="Arial" panose="020B0604020202020204" pitchFamily="34" charset="0"/>
                <a:cs typeface="Arial" panose="020B0604020202020204" pitchFamily="34" charset="0"/>
              </a:rPr>
              <a:t>-van der </a:t>
            </a:r>
            <a:r>
              <a:rPr lang="en-GB" sz="900" dirty="0" err="1">
                <a:solidFill>
                  <a:schemeClr val="bg1">
                    <a:lumMod val="50000"/>
                  </a:schemeClr>
                </a:solidFill>
                <a:latin typeface="Arial" panose="020B0604020202020204" pitchFamily="34" charset="0"/>
                <a:cs typeface="Arial" panose="020B0604020202020204" pitchFamily="34" charset="0"/>
              </a:rPr>
              <a:t>Grient</a:t>
            </a:r>
            <a:r>
              <a:rPr lang="en-GB" sz="900" dirty="0">
                <a:solidFill>
                  <a:schemeClr val="bg1">
                    <a:lumMod val="50000"/>
                  </a:schemeClr>
                </a:solidFill>
                <a:latin typeface="Arial" panose="020B0604020202020204" pitchFamily="34" charset="0"/>
                <a:cs typeface="Arial" panose="020B0604020202020204" pitchFamily="34" charset="0"/>
              </a:rPr>
              <a:t>, H, et al. on behalf of the European consensus working group on late </a:t>
            </a:r>
            <a:r>
              <a:rPr lang="en-GB" sz="900" dirty="0" err="1">
                <a:solidFill>
                  <a:schemeClr val="bg1">
                    <a:lumMod val="50000"/>
                  </a:schemeClr>
                </a:solidFill>
                <a:latin typeface="Arial" panose="020B0604020202020204" pitchFamily="34" charset="0"/>
                <a:cs typeface="Arial" panose="020B0604020202020204" pitchFamily="34" charset="0"/>
              </a:rPr>
              <a:t>presenation</a:t>
            </a:r>
            <a:r>
              <a:rPr lang="en-GB" sz="900" dirty="0">
                <a:solidFill>
                  <a:schemeClr val="bg1">
                    <a:lumMod val="50000"/>
                  </a:schemeClr>
                </a:solidFill>
                <a:latin typeface="Arial" panose="020B0604020202020204" pitchFamily="34" charset="0"/>
                <a:cs typeface="Arial" panose="020B0604020202020204" pitchFamily="34" charset="0"/>
              </a:rPr>
              <a:t> for Viral Hepatitis Care. 2017. “Late Presentation of Chronic Viral Hepatitis for Medical Care: A Consensus Definition.” BMC Medicine 15:92 (April). DOI 10.1186/s12916-017-0856-y</a:t>
            </a:r>
          </a:p>
        </p:txBody>
      </p:sp>
    </p:spTree>
    <p:extLst>
      <p:ext uri="{BB962C8B-B14F-4D97-AF65-F5344CB8AC3E}">
        <p14:creationId xmlns:p14="http://schemas.microsoft.com/office/powerpoint/2010/main" val="2125270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algn="ctr" eaLnBrk="1" hangingPunct="1">
              <a:defRPr/>
            </a:pPr>
            <a:r>
              <a:rPr lang="en-GB" sz="3600" dirty="0">
                <a:latin typeface="Arial" charset="0"/>
                <a:cs typeface="Arial" charset="0"/>
              </a:rPr>
              <a:t>The importance of timely diagnosis of HBV and HCV</a:t>
            </a:r>
            <a:br>
              <a:rPr lang="en-GB" dirty="0">
                <a:latin typeface="Arial" charset="0"/>
                <a:cs typeface="Arial" charset="0"/>
              </a:rPr>
            </a:br>
            <a:endParaRPr lang="en-GB" dirty="0">
              <a:latin typeface="Arial" charset="0"/>
              <a:cs typeface="Arial" charset="0"/>
            </a:endParaRPr>
          </a:p>
        </p:txBody>
      </p:sp>
      <p:sp>
        <p:nvSpPr>
          <p:cNvPr id="2" name="Text Placeholder 1">
            <a:extLst>
              <a:ext uri="{FF2B5EF4-FFF2-40B4-BE49-F238E27FC236}">
                <a16:creationId xmlns:a16="http://schemas.microsoft.com/office/drawing/2014/main" id="{B06F7E19-553A-4366-AA78-0C11E459D64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731717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algn="ctr" eaLnBrk="1" hangingPunct="1"/>
            <a:r>
              <a:rPr lang="en-GB" sz="2900" dirty="0">
                <a:latin typeface="Arial" charset="0"/>
                <a:cs typeface="Arial" charset="0"/>
              </a:rPr>
              <a:t>Underdiagnosis of HBV and HCV in Europe</a:t>
            </a:r>
            <a:endParaRPr lang="en-GB" sz="2900" dirty="0">
              <a:solidFill>
                <a:srgbClr val="009640"/>
              </a:solidFill>
              <a:latin typeface="Arial" charset="0"/>
              <a:cs typeface="Arial" charset="0"/>
            </a:endParaRPr>
          </a:p>
        </p:txBody>
      </p:sp>
      <p:sp>
        <p:nvSpPr>
          <p:cNvPr id="3" name="Content Placeholder 2"/>
          <p:cNvSpPr>
            <a:spLocks noGrp="1"/>
          </p:cNvSpPr>
          <p:nvPr>
            <p:ph idx="1"/>
          </p:nvPr>
        </p:nvSpPr>
        <p:spPr>
          <a:xfrm>
            <a:off x="1881351" y="1273979"/>
            <a:ext cx="9472448" cy="1480376"/>
          </a:xfrm>
        </p:spPr>
        <p:txBody>
          <a:bodyPr rtlCol="0">
            <a:normAutofit fontScale="92500"/>
          </a:bodyPr>
          <a:lstStyle/>
          <a:p>
            <a:pPr marL="0" indent="0">
              <a:spcAft>
                <a:spcPts val="0"/>
              </a:spcAft>
              <a:buNone/>
              <a:defRPr/>
            </a:pPr>
            <a:r>
              <a:rPr lang="en-GB" sz="1800" dirty="0"/>
              <a:t>In spite of data limitations, there is still widespread recognition that </a:t>
            </a:r>
            <a:r>
              <a:rPr lang="en-GB" sz="1800" b="1" dirty="0">
                <a:solidFill>
                  <a:srgbClr val="009640"/>
                </a:solidFill>
              </a:rPr>
              <a:t>underdiagnosis of HBV and HCV is a major problem</a:t>
            </a:r>
          </a:p>
          <a:p>
            <a:pPr marL="0" indent="0">
              <a:spcAft>
                <a:spcPts val="0"/>
              </a:spcAft>
              <a:buNone/>
              <a:defRPr/>
            </a:pPr>
            <a:endParaRPr lang="en-GB" sz="1800" b="1" dirty="0">
              <a:solidFill>
                <a:srgbClr val="009640"/>
              </a:solidFill>
            </a:endParaRPr>
          </a:p>
          <a:p>
            <a:pPr marL="0" indent="0">
              <a:spcAft>
                <a:spcPts val="0"/>
              </a:spcAft>
              <a:buNone/>
              <a:defRPr/>
            </a:pPr>
            <a:r>
              <a:rPr lang="en-GB" sz="1800" dirty="0"/>
              <a:t>An ECDC systematic review which captured estimates of the undiagnosed fraction of HBV and HCV in the EU/EEA, showed high percentage estimates of those unaware of their infection.  </a:t>
            </a:r>
            <a:endParaRPr lang="en-GB" sz="1800" b="1" dirty="0">
              <a:solidFill>
                <a:srgbClr val="009640"/>
              </a:solidFill>
            </a:endParaRPr>
          </a:p>
        </p:txBody>
      </p:sp>
      <p:grpSp>
        <p:nvGrpSpPr>
          <p:cNvPr id="6" name="Group 5">
            <a:extLst>
              <a:ext uri="{FF2B5EF4-FFF2-40B4-BE49-F238E27FC236}">
                <a16:creationId xmlns:a16="http://schemas.microsoft.com/office/drawing/2014/main" id="{CF969079-95BB-4DD1-A50A-B16C334ADB44}"/>
              </a:ext>
            </a:extLst>
          </p:cNvPr>
          <p:cNvGrpSpPr/>
          <p:nvPr/>
        </p:nvGrpSpPr>
        <p:grpSpPr>
          <a:xfrm>
            <a:off x="3374926" y="3128412"/>
            <a:ext cx="6806137" cy="3082819"/>
            <a:chOff x="2337863" y="3050352"/>
            <a:chExt cx="7535327" cy="3254756"/>
          </a:xfrm>
        </p:grpSpPr>
        <p:pic>
          <p:nvPicPr>
            <p:cNvPr id="2" name="Picture 1">
              <a:extLst>
                <a:ext uri="{FF2B5EF4-FFF2-40B4-BE49-F238E27FC236}">
                  <a16:creationId xmlns:a16="http://schemas.microsoft.com/office/drawing/2014/main" id="{241A3261-C98B-4787-9F95-B6585185A3E9}"/>
                </a:ext>
              </a:extLst>
            </p:cNvPr>
            <p:cNvPicPr>
              <a:picLocks noChangeAspect="1"/>
            </p:cNvPicPr>
            <p:nvPr/>
          </p:nvPicPr>
          <p:blipFill>
            <a:blip r:embed="rId3"/>
            <a:stretch>
              <a:fillRect/>
            </a:stretch>
          </p:blipFill>
          <p:spPr>
            <a:xfrm>
              <a:off x="2337863" y="3050352"/>
              <a:ext cx="7516274" cy="1838582"/>
            </a:xfrm>
            <a:prstGeom prst="rect">
              <a:avLst/>
            </a:prstGeom>
          </p:spPr>
        </p:pic>
        <p:pic>
          <p:nvPicPr>
            <p:cNvPr id="5" name="Picture 4">
              <a:extLst>
                <a:ext uri="{FF2B5EF4-FFF2-40B4-BE49-F238E27FC236}">
                  <a16:creationId xmlns:a16="http://schemas.microsoft.com/office/drawing/2014/main" id="{2F42A57F-508E-4C97-9CA9-F0C68A597039}"/>
                </a:ext>
              </a:extLst>
            </p:cNvPr>
            <p:cNvPicPr>
              <a:picLocks noChangeAspect="1"/>
            </p:cNvPicPr>
            <p:nvPr/>
          </p:nvPicPr>
          <p:blipFill>
            <a:blip r:embed="rId4"/>
            <a:stretch>
              <a:fillRect/>
            </a:stretch>
          </p:blipFill>
          <p:spPr>
            <a:xfrm>
              <a:off x="2337863" y="4866632"/>
              <a:ext cx="7535327" cy="1438476"/>
            </a:xfrm>
            <a:prstGeom prst="rect">
              <a:avLst/>
            </a:prstGeom>
          </p:spPr>
        </p:pic>
      </p:grpSp>
      <p:sp>
        <p:nvSpPr>
          <p:cNvPr id="7" name="TextBox 6">
            <a:extLst>
              <a:ext uri="{FF2B5EF4-FFF2-40B4-BE49-F238E27FC236}">
                <a16:creationId xmlns:a16="http://schemas.microsoft.com/office/drawing/2014/main" id="{AB37BB24-1588-4414-81CA-E5BB5780FBDF}"/>
              </a:ext>
            </a:extLst>
          </p:cNvPr>
          <p:cNvSpPr txBox="1"/>
          <p:nvPr/>
        </p:nvSpPr>
        <p:spPr>
          <a:xfrm>
            <a:off x="2784943" y="2800342"/>
            <a:ext cx="7968893" cy="276999"/>
          </a:xfrm>
          <a:prstGeom prst="rect">
            <a:avLst/>
          </a:prstGeom>
          <a:noFill/>
        </p:spPr>
        <p:txBody>
          <a:bodyPr wrap="square" rtlCol="0">
            <a:spAutoFit/>
          </a:bodyPr>
          <a:lstStyle/>
          <a:p>
            <a:r>
              <a:rPr lang="en-GB" sz="1200" dirty="0">
                <a:solidFill>
                  <a:schemeClr val="bg1">
                    <a:lumMod val="50000"/>
                  </a:schemeClr>
                </a:solidFill>
                <a:latin typeface="Arial" panose="020B0604020202020204" pitchFamily="34" charset="0"/>
                <a:cs typeface="Arial" panose="020B0604020202020204" pitchFamily="34" charset="0"/>
              </a:rPr>
              <a:t>Undiagnosed proportion of HBV and HCV cases in the general population or proxy populations, by EU/EEA country </a:t>
            </a:r>
          </a:p>
        </p:txBody>
      </p:sp>
      <p:sp>
        <p:nvSpPr>
          <p:cNvPr id="9" name="Text Box 6">
            <a:extLst>
              <a:ext uri="{FF2B5EF4-FFF2-40B4-BE49-F238E27FC236}">
                <a16:creationId xmlns:a16="http://schemas.microsoft.com/office/drawing/2014/main" id="{03E88FBF-B6C6-47A5-88FE-7C62ED160C60}"/>
              </a:ext>
            </a:extLst>
          </p:cNvPr>
          <p:cNvSpPr txBox="1">
            <a:spLocks noChangeArrowheads="1"/>
          </p:cNvSpPr>
          <p:nvPr/>
        </p:nvSpPr>
        <p:spPr bwMode="auto">
          <a:xfrm>
            <a:off x="1167672" y="5858401"/>
            <a:ext cx="2207254" cy="861774"/>
          </a:xfrm>
          <a:prstGeom prst="rect">
            <a:avLst/>
          </a:prstGeom>
          <a:noFill/>
          <a:ln w="9525">
            <a:noFill/>
            <a:miter lim="800000"/>
            <a:headEnd/>
            <a:tailEnd/>
          </a:ln>
        </p:spPr>
        <p:txBody>
          <a:bodyPr wrap="square">
            <a:spAutoFit/>
          </a:bodyPr>
          <a:lstStyle/>
          <a:p>
            <a:pPr algn="r">
              <a:defRPr/>
            </a:pPr>
            <a:r>
              <a:rPr lang="en-US" sz="1000" dirty="0">
                <a:solidFill>
                  <a:schemeClr val="tx1">
                    <a:lumMod val="50000"/>
                    <a:lumOff val="50000"/>
                  </a:schemeClr>
                </a:solidFill>
                <a:latin typeface="Arial" pitchFamily="34" charset="0"/>
                <a:cs typeface="Arial" pitchFamily="34" charset="0"/>
              </a:rPr>
              <a:t>Source: </a:t>
            </a:r>
            <a:r>
              <a:rPr lang="en-GB" sz="1000" dirty="0">
                <a:solidFill>
                  <a:schemeClr val="tx1">
                    <a:lumMod val="50000"/>
                    <a:lumOff val="50000"/>
                  </a:schemeClr>
                </a:solidFill>
                <a:latin typeface="Arial" pitchFamily="34" charset="0"/>
                <a:cs typeface="Arial" pitchFamily="34" charset="0"/>
              </a:rPr>
              <a:t> European Centre for Disease Prevention and Control. Hepatitis B and C epidemiology in selected population groups in the EU/EEA. Stockholm: ECDC; 2018</a:t>
            </a:r>
          </a:p>
        </p:txBody>
      </p:sp>
    </p:spTree>
    <p:extLst>
      <p:ext uri="{BB962C8B-B14F-4D97-AF65-F5344CB8AC3E}">
        <p14:creationId xmlns:p14="http://schemas.microsoft.com/office/powerpoint/2010/main" val="3046748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312" y="3701964"/>
            <a:ext cx="5976664" cy="2474999"/>
          </a:xfrm>
          <a:prstGeom prst="rect">
            <a:avLst/>
          </a:prstGeom>
        </p:spPr>
      </p:pic>
      <p:sp>
        <p:nvSpPr>
          <p:cNvPr id="20482" name="Title 1"/>
          <p:cNvSpPr>
            <a:spLocks noGrp="1"/>
          </p:cNvSpPr>
          <p:nvPr>
            <p:ph type="title"/>
          </p:nvPr>
        </p:nvSpPr>
        <p:spPr/>
        <p:txBody>
          <a:bodyPr>
            <a:normAutofit/>
          </a:bodyPr>
          <a:lstStyle/>
          <a:p>
            <a:pPr algn="ctr" eaLnBrk="1" hangingPunct="1"/>
            <a:r>
              <a:rPr lang="en-GB" sz="2900" dirty="0">
                <a:latin typeface="Arial" charset="0"/>
                <a:cs typeface="Arial" charset="0"/>
              </a:rPr>
              <a:t>Why should more people be encouraged to learn their HBV and HCV status?</a:t>
            </a:r>
            <a:endParaRPr lang="en-GB" sz="2900" dirty="0">
              <a:solidFill>
                <a:srgbClr val="009640"/>
              </a:solidFill>
              <a:latin typeface="Arial" charset="0"/>
              <a:cs typeface="Arial" charset="0"/>
            </a:endParaRPr>
          </a:p>
        </p:txBody>
      </p:sp>
      <p:sp>
        <p:nvSpPr>
          <p:cNvPr id="3" name="Content Placeholder 2"/>
          <p:cNvSpPr>
            <a:spLocks noGrp="1"/>
          </p:cNvSpPr>
          <p:nvPr>
            <p:ph idx="1"/>
          </p:nvPr>
        </p:nvSpPr>
        <p:spPr/>
        <p:txBody>
          <a:bodyPr rtlCol="0">
            <a:normAutofit/>
          </a:bodyPr>
          <a:lstStyle/>
          <a:p>
            <a:pPr marL="0" indent="0">
              <a:spcAft>
                <a:spcPts val="0"/>
              </a:spcAft>
              <a:buNone/>
              <a:defRPr/>
            </a:pPr>
            <a:r>
              <a:rPr lang="en-GB" dirty="0"/>
              <a:t>The public health rationale:</a:t>
            </a:r>
          </a:p>
          <a:p>
            <a:pPr marL="457200" indent="-457200">
              <a:spcAft>
                <a:spcPts val="0"/>
              </a:spcAft>
              <a:buFont typeface="+mj-lt"/>
              <a:buAutoNum type="arabicPeriod"/>
              <a:defRPr/>
            </a:pPr>
            <a:r>
              <a:rPr lang="en-GB" b="1" dirty="0">
                <a:solidFill>
                  <a:srgbClr val="009640"/>
                </a:solidFill>
              </a:rPr>
              <a:t>Effective treatments exist!</a:t>
            </a:r>
          </a:p>
          <a:p>
            <a:pPr marL="857250" lvl="1" indent="-457200">
              <a:defRPr/>
            </a:pPr>
            <a:r>
              <a:rPr lang="en-GB" dirty="0">
                <a:solidFill>
                  <a:schemeClr val="bg1">
                    <a:lumMod val="50000"/>
                  </a:schemeClr>
                </a:solidFill>
              </a:rPr>
              <a:t>HBV treatments </a:t>
            </a:r>
            <a:r>
              <a:rPr lang="en-GB" b="1" dirty="0">
                <a:solidFill>
                  <a:schemeClr val="bg1">
                    <a:lumMod val="50000"/>
                  </a:schemeClr>
                </a:solidFill>
              </a:rPr>
              <a:t>slow the development of cirrhosis, reduce liver cancer and improve long-term survival</a:t>
            </a:r>
          </a:p>
          <a:p>
            <a:pPr marL="857250" lvl="1" indent="-457200">
              <a:defRPr/>
            </a:pPr>
            <a:r>
              <a:rPr lang="en-GB" dirty="0">
                <a:solidFill>
                  <a:schemeClr val="bg1">
                    <a:lumMod val="50000"/>
                  </a:schemeClr>
                </a:solidFill>
              </a:rPr>
              <a:t>Newest HCV treatments can </a:t>
            </a:r>
            <a:r>
              <a:rPr lang="en-GB" b="1" dirty="0">
                <a:solidFill>
                  <a:schemeClr val="bg1">
                    <a:lumMod val="50000"/>
                  </a:schemeClr>
                </a:solidFill>
              </a:rPr>
              <a:t>cure</a:t>
            </a:r>
            <a:r>
              <a:rPr lang="en-GB" dirty="0">
                <a:solidFill>
                  <a:schemeClr val="bg1">
                    <a:lumMod val="50000"/>
                  </a:schemeClr>
                </a:solidFill>
              </a:rPr>
              <a:t> the vast majority of cases of chronic HCV</a:t>
            </a:r>
            <a:endParaRPr lang="en-GB" sz="1800" dirty="0"/>
          </a:p>
          <a:p>
            <a:pPr marL="400050" lvl="1" indent="0" algn="r">
              <a:spcAft>
                <a:spcPts val="0"/>
              </a:spcAft>
              <a:buNone/>
              <a:defRPr/>
            </a:pPr>
            <a:endParaRPr lang="en-GB" sz="2000" b="1" dirty="0">
              <a:solidFill>
                <a:srgbClr val="009640"/>
              </a:solidFill>
            </a:endParaRPr>
          </a:p>
          <a:p>
            <a:pPr>
              <a:spcAft>
                <a:spcPts val="0"/>
              </a:spcAft>
              <a:defRPr/>
            </a:pPr>
            <a:endParaRPr lang="en-GB" dirty="0"/>
          </a:p>
          <a:p>
            <a:pPr>
              <a:spcAft>
                <a:spcPts val="0"/>
              </a:spcAft>
              <a:defRPr/>
            </a:pPr>
            <a:endParaRPr lang="en-GB" dirty="0"/>
          </a:p>
        </p:txBody>
      </p:sp>
      <p:sp>
        <p:nvSpPr>
          <p:cNvPr id="4" name="Rectangle 3"/>
          <p:cNvSpPr/>
          <p:nvPr/>
        </p:nvSpPr>
        <p:spPr>
          <a:xfrm>
            <a:off x="3702204" y="5971378"/>
            <a:ext cx="7984273" cy="369332"/>
          </a:xfrm>
          <a:prstGeom prst="rect">
            <a:avLst/>
          </a:prstGeom>
        </p:spPr>
        <p:txBody>
          <a:bodyPr wrap="square">
            <a:spAutoFit/>
          </a:bodyPr>
          <a:lstStyle/>
          <a:p>
            <a:pPr algn="r"/>
            <a:r>
              <a:rPr lang="en-US" sz="900" dirty="0">
                <a:solidFill>
                  <a:schemeClr val="tx1">
                    <a:lumMod val="50000"/>
                    <a:lumOff val="50000"/>
                  </a:schemeClr>
                </a:solidFill>
                <a:latin typeface="Arial" pitchFamily="34" charset="0"/>
                <a:cs typeface="Arial" pitchFamily="34" charset="0"/>
              </a:rPr>
              <a:t>World Health Organization. Guidelines for the prevention, care and treatment of persons with chronic Hepatitis B Infection. Geneva: WHO; 2015.</a:t>
            </a:r>
          </a:p>
          <a:p>
            <a:pPr algn="r"/>
            <a:r>
              <a:rPr lang="en-US" sz="900" dirty="0">
                <a:solidFill>
                  <a:schemeClr val="tx1">
                    <a:lumMod val="50000"/>
                    <a:lumOff val="50000"/>
                  </a:schemeClr>
                </a:solidFill>
                <a:latin typeface="Arial" pitchFamily="34" charset="0"/>
                <a:cs typeface="Arial" pitchFamily="34" charset="0"/>
              </a:rPr>
              <a:t>World Health Organization. </a:t>
            </a:r>
            <a:r>
              <a:rPr lang="en-GB" sz="900" dirty="0">
                <a:solidFill>
                  <a:schemeClr val="tx1">
                    <a:lumMod val="50000"/>
                    <a:lumOff val="50000"/>
                  </a:schemeClr>
                </a:solidFill>
                <a:latin typeface="Arial" pitchFamily="34" charset="0"/>
                <a:cs typeface="Arial" pitchFamily="34" charset="0"/>
              </a:rPr>
              <a:t>Guidelines for the care and treatment of persons diagnosed with chronic hepatitis C virus infection. Geneva: WHO; </a:t>
            </a:r>
            <a:r>
              <a:rPr lang="en-US" sz="900" dirty="0">
                <a:solidFill>
                  <a:schemeClr val="tx1">
                    <a:lumMod val="50000"/>
                    <a:lumOff val="50000"/>
                  </a:schemeClr>
                </a:solidFill>
                <a:latin typeface="Arial" pitchFamily="34" charset="0"/>
                <a:cs typeface="Arial" pitchFamily="34" charset="0"/>
              </a:rPr>
              <a:t>2018. </a:t>
            </a:r>
          </a:p>
        </p:txBody>
      </p:sp>
    </p:spTree>
    <p:extLst>
      <p:ext uri="{BB962C8B-B14F-4D97-AF65-F5344CB8AC3E}">
        <p14:creationId xmlns:p14="http://schemas.microsoft.com/office/powerpoint/2010/main" val="2583858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algn="ctr" eaLnBrk="1" hangingPunct="1"/>
            <a:r>
              <a:rPr lang="en-GB" sz="2900" dirty="0">
                <a:latin typeface="Arial" charset="0"/>
                <a:cs typeface="Arial" charset="0"/>
              </a:rPr>
              <a:t>Why should more people be encouraged to learn their HBV and HCV status?</a:t>
            </a:r>
            <a:endParaRPr lang="en-GB" sz="2900" dirty="0">
              <a:solidFill>
                <a:srgbClr val="009640"/>
              </a:solidFill>
              <a:latin typeface="Arial" charset="0"/>
              <a:cs typeface="Arial" charset="0"/>
            </a:endParaRPr>
          </a:p>
        </p:txBody>
      </p:sp>
      <p:sp>
        <p:nvSpPr>
          <p:cNvPr id="3" name="Content Placeholder 2"/>
          <p:cNvSpPr>
            <a:spLocks noGrp="1"/>
          </p:cNvSpPr>
          <p:nvPr>
            <p:ph idx="1"/>
          </p:nvPr>
        </p:nvSpPr>
        <p:spPr/>
        <p:txBody>
          <a:bodyPr rtlCol="0">
            <a:normAutofit/>
          </a:bodyPr>
          <a:lstStyle/>
          <a:p>
            <a:pPr marL="0" indent="0">
              <a:buNone/>
              <a:defRPr/>
            </a:pPr>
            <a:r>
              <a:rPr lang="en-GB" dirty="0"/>
              <a:t>The public health rationale:</a:t>
            </a:r>
          </a:p>
          <a:p>
            <a:pPr marL="0" indent="-457200">
              <a:buNone/>
              <a:defRPr/>
            </a:pPr>
            <a:r>
              <a:rPr lang="en-GB" b="1" dirty="0">
                <a:solidFill>
                  <a:srgbClr val="009640"/>
                </a:solidFill>
              </a:rPr>
              <a:t>2.  People with chronic HBV and HCV will not access </a:t>
            </a:r>
            <a:br>
              <a:rPr lang="en-GB" b="1" dirty="0">
                <a:solidFill>
                  <a:srgbClr val="009640"/>
                </a:solidFill>
              </a:rPr>
            </a:br>
            <a:r>
              <a:rPr lang="en-GB" b="1" dirty="0">
                <a:solidFill>
                  <a:srgbClr val="009640"/>
                </a:solidFill>
              </a:rPr>
              <a:t>     treatment if they do not know it is needed</a:t>
            </a:r>
          </a:p>
          <a:p>
            <a:pPr marL="857250" lvl="1" indent="-457200">
              <a:defRPr/>
            </a:pPr>
            <a:r>
              <a:rPr lang="en-GB" dirty="0">
                <a:solidFill>
                  <a:schemeClr val="bg1">
                    <a:lumMod val="50000"/>
                  </a:schemeClr>
                </a:solidFill>
              </a:rPr>
              <a:t>HBV and HCV both can remain </a:t>
            </a:r>
            <a:r>
              <a:rPr lang="en-GB" b="1" dirty="0">
                <a:solidFill>
                  <a:schemeClr val="bg1">
                    <a:lumMod val="50000"/>
                  </a:schemeClr>
                </a:solidFill>
              </a:rPr>
              <a:t>asymptomatic</a:t>
            </a:r>
            <a:r>
              <a:rPr lang="en-GB" dirty="0">
                <a:solidFill>
                  <a:schemeClr val="bg1">
                    <a:lumMod val="50000"/>
                  </a:schemeClr>
                </a:solidFill>
              </a:rPr>
              <a:t> while causing progressively worse liver damage over many years</a:t>
            </a:r>
          </a:p>
          <a:p>
            <a:pPr marL="857250" lvl="1" indent="-457200">
              <a:defRPr/>
            </a:pPr>
            <a:r>
              <a:rPr lang="en-GB" dirty="0">
                <a:solidFill>
                  <a:schemeClr val="bg1">
                    <a:lumMod val="50000"/>
                  </a:schemeClr>
                </a:solidFill>
              </a:rPr>
              <a:t>Learning about chronic infection early may enable people to initiate treatment in time to interrupt this process</a:t>
            </a:r>
          </a:p>
          <a:p>
            <a:pPr marL="400050" lvl="1" indent="0" algn="r">
              <a:buNone/>
              <a:defRPr/>
            </a:pPr>
            <a:endParaRPr lang="en-GB" sz="2000" b="1" dirty="0">
              <a:solidFill>
                <a:srgbClr val="009640"/>
              </a:solidFill>
            </a:endParaRPr>
          </a:p>
          <a:p>
            <a:pPr>
              <a:defRPr/>
            </a:pPr>
            <a:endParaRPr lang="en-GB" dirty="0"/>
          </a:p>
          <a:p>
            <a:pPr>
              <a:defRPr/>
            </a:pPr>
            <a:endParaRPr lang="en-GB" dirty="0"/>
          </a:p>
        </p:txBody>
      </p:sp>
    </p:spTree>
    <p:extLst>
      <p:ext uri="{BB962C8B-B14F-4D97-AF65-F5344CB8AC3E}">
        <p14:creationId xmlns:p14="http://schemas.microsoft.com/office/powerpoint/2010/main" val="329533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algn="ctr" eaLnBrk="1" hangingPunct="1"/>
            <a:r>
              <a:rPr lang="en-GB" sz="2900" dirty="0">
                <a:latin typeface="Arial" charset="0"/>
                <a:cs typeface="Arial" charset="0"/>
              </a:rPr>
              <a:t>Why should more people be encouraged to learn their HBV and HCV status?</a:t>
            </a:r>
            <a:endParaRPr lang="en-GB" sz="2900" dirty="0">
              <a:solidFill>
                <a:srgbClr val="009640"/>
              </a:solidFill>
              <a:latin typeface="Arial" charset="0"/>
              <a:cs typeface="Arial" charset="0"/>
            </a:endParaRPr>
          </a:p>
        </p:txBody>
      </p:sp>
      <p:sp>
        <p:nvSpPr>
          <p:cNvPr id="3" name="Content Placeholder 2"/>
          <p:cNvSpPr>
            <a:spLocks noGrp="1"/>
          </p:cNvSpPr>
          <p:nvPr>
            <p:ph idx="1"/>
          </p:nvPr>
        </p:nvSpPr>
        <p:spPr/>
        <p:txBody>
          <a:bodyPr rtlCol="0">
            <a:normAutofit/>
          </a:bodyPr>
          <a:lstStyle/>
          <a:p>
            <a:pPr marL="0" indent="0">
              <a:buNone/>
              <a:defRPr/>
            </a:pPr>
            <a:r>
              <a:rPr lang="en-GB" dirty="0"/>
              <a:t>The public health rationale:</a:t>
            </a:r>
          </a:p>
          <a:p>
            <a:pPr marL="0" indent="-457200">
              <a:buAutoNum type="arabicPeriod" startAt="3"/>
              <a:defRPr/>
            </a:pPr>
            <a:r>
              <a:rPr lang="en-GB" b="1" dirty="0">
                <a:solidFill>
                  <a:srgbClr val="009640"/>
                </a:solidFill>
              </a:rPr>
              <a:t>Prevention benefit</a:t>
            </a:r>
            <a:endParaRPr lang="en-GB" sz="1800" b="1" dirty="0">
              <a:solidFill>
                <a:srgbClr val="009640"/>
              </a:solidFill>
            </a:endParaRPr>
          </a:p>
          <a:p>
            <a:pPr lvl="1">
              <a:defRPr/>
            </a:pPr>
            <a:r>
              <a:rPr lang="en-GB" dirty="0"/>
              <a:t>People who are aware that they have chronic HBV and HCV may be more likely to take measures to </a:t>
            </a:r>
            <a:r>
              <a:rPr lang="en-GB" b="1" dirty="0"/>
              <a:t>prevent onward transmission of the infection </a:t>
            </a:r>
            <a:endParaRPr lang="en-GB" b="1" dirty="0">
              <a:solidFill>
                <a:srgbClr val="009640"/>
              </a:solidFill>
            </a:endParaRPr>
          </a:p>
          <a:p>
            <a:pPr>
              <a:defRPr/>
            </a:pPr>
            <a:endParaRPr lang="en-GB" dirty="0"/>
          </a:p>
          <a:p>
            <a:pPr>
              <a:defRPr/>
            </a:pPr>
            <a:endParaRPr lang="en-GB" dirty="0"/>
          </a:p>
        </p:txBody>
      </p:sp>
    </p:spTree>
    <p:extLst>
      <p:ext uri="{BB962C8B-B14F-4D97-AF65-F5344CB8AC3E}">
        <p14:creationId xmlns:p14="http://schemas.microsoft.com/office/powerpoint/2010/main" val="541592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algn="ctr" eaLnBrk="1" hangingPunct="1"/>
            <a:r>
              <a:rPr lang="en-GB" sz="2900" dirty="0">
                <a:latin typeface="Arial" charset="0"/>
                <a:cs typeface="Arial" charset="0"/>
              </a:rPr>
              <a:t>Timely diagnosis of HBV: economic considerations</a:t>
            </a:r>
            <a:endParaRPr lang="en-GB" sz="2900" dirty="0">
              <a:solidFill>
                <a:srgbClr val="009640"/>
              </a:solidFill>
              <a:latin typeface="Arial" charset="0"/>
              <a:cs typeface="Arial" charset="0"/>
            </a:endParaRPr>
          </a:p>
        </p:txBody>
      </p:sp>
      <p:sp>
        <p:nvSpPr>
          <p:cNvPr id="3" name="Content Placeholder 2"/>
          <p:cNvSpPr>
            <a:spLocks noGrp="1"/>
          </p:cNvSpPr>
          <p:nvPr>
            <p:ph idx="1"/>
          </p:nvPr>
        </p:nvSpPr>
        <p:spPr/>
        <p:txBody>
          <a:bodyPr rtlCol="0">
            <a:normAutofit fontScale="92500" lnSpcReduction="10000"/>
          </a:bodyPr>
          <a:lstStyle/>
          <a:p>
            <a:pPr>
              <a:spcAft>
                <a:spcPts val="0"/>
              </a:spcAft>
              <a:defRPr/>
            </a:pPr>
            <a:r>
              <a:rPr lang="en-GB" b="1" dirty="0">
                <a:solidFill>
                  <a:srgbClr val="009640"/>
                </a:solidFill>
              </a:rPr>
              <a:t>HBV treatment is cost-effective </a:t>
            </a:r>
            <a:r>
              <a:rPr lang="en-GB" dirty="0"/>
              <a:t>even though it needs to be taken indefinitely</a:t>
            </a:r>
          </a:p>
          <a:p>
            <a:pPr>
              <a:spcAft>
                <a:spcPts val="0"/>
              </a:spcAft>
              <a:defRPr/>
            </a:pPr>
            <a:r>
              <a:rPr lang="en-GB" dirty="0"/>
              <a:t>This conclusion is supported by studies from numerous countries including:</a:t>
            </a:r>
          </a:p>
          <a:p>
            <a:pPr lvl="2">
              <a:defRPr/>
            </a:pPr>
            <a:r>
              <a:rPr lang="en-GB" dirty="0"/>
              <a:t>Belgium</a:t>
            </a:r>
          </a:p>
          <a:p>
            <a:pPr lvl="2">
              <a:defRPr/>
            </a:pPr>
            <a:r>
              <a:rPr lang="en-GB" dirty="0"/>
              <a:t>Brazil</a:t>
            </a:r>
          </a:p>
          <a:p>
            <a:pPr lvl="2">
              <a:defRPr/>
            </a:pPr>
            <a:r>
              <a:rPr lang="en-GB" dirty="0"/>
              <a:t>China</a:t>
            </a:r>
          </a:p>
          <a:p>
            <a:pPr lvl="2">
              <a:defRPr/>
            </a:pPr>
            <a:r>
              <a:rPr lang="en-GB" dirty="0"/>
              <a:t>Italy</a:t>
            </a:r>
          </a:p>
          <a:p>
            <a:pPr lvl="2">
              <a:defRPr/>
            </a:pPr>
            <a:r>
              <a:rPr lang="en-GB" dirty="0"/>
              <a:t>Poland</a:t>
            </a:r>
          </a:p>
          <a:p>
            <a:pPr lvl="2">
              <a:defRPr/>
            </a:pPr>
            <a:r>
              <a:rPr lang="en-GB" dirty="0"/>
              <a:t>Spain</a:t>
            </a:r>
          </a:p>
          <a:p>
            <a:pPr lvl="2">
              <a:defRPr/>
            </a:pPr>
            <a:r>
              <a:rPr lang="en-GB" dirty="0"/>
              <a:t>United Kingdom</a:t>
            </a:r>
          </a:p>
          <a:p>
            <a:pPr lvl="2">
              <a:defRPr/>
            </a:pPr>
            <a:r>
              <a:rPr lang="en-GB" dirty="0"/>
              <a:t>United States</a:t>
            </a:r>
          </a:p>
          <a:p>
            <a:pPr lvl="2">
              <a:defRPr/>
            </a:pPr>
            <a:r>
              <a:rPr lang="en-GB" dirty="0">
                <a:solidFill>
                  <a:srgbClr val="FF0000"/>
                </a:solidFill>
              </a:rPr>
              <a:t>Others …</a:t>
            </a:r>
          </a:p>
          <a:p>
            <a:pPr>
              <a:spcAft>
                <a:spcPts val="0"/>
              </a:spcAft>
              <a:defRPr/>
            </a:pPr>
            <a:endParaRPr lang="en-GB" dirty="0"/>
          </a:p>
          <a:p>
            <a:pPr marL="400050" lvl="1" indent="0" algn="r">
              <a:spcAft>
                <a:spcPts val="0"/>
              </a:spcAft>
              <a:buNone/>
              <a:defRPr/>
            </a:pPr>
            <a:endParaRPr lang="en-GB" sz="2000" b="1" dirty="0">
              <a:solidFill>
                <a:srgbClr val="009640"/>
              </a:solidFill>
            </a:endParaRPr>
          </a:p>
          <a:p>
            <a:pPr marL="400050" lvl="1" indent="0" algn="r">
              <a:spcAft>
                <a:spcPts val="0"/>
              </a:spcAft>
              <a:buNone/>
              <a:defRPr/>
            </a:pPr>
            <a:endParaRPr lang="en-GB" sz="2000" b="1" dirty="0">
              <a:solidFill>
                <a:srgbClr val="009640"/>
              </a:solidFill>
            </a:endParaRPr>
          </a:p>
          <a:p>
            <a:pPr>
              <a:spcAft>
                <a:spcPts val="0"/>
              </a:spcAft>
              <a:defRPr/>
            </a:pPr>
            <a:endParaRPr lang="en-GB" dirty="0"/>
          </a:p>
          <a:p>
            <a:pPr>
              <a:spcAft>
                <a:spcPts val="0"/>
              </a:spcAft>
              <a:defRPr/>
            </a:pPr>
            <a:endParaRPr lang="en-GB" dirty="0"/>
          </a:p>
        </p:txBody>
      </p:sp>
      <p:sp>
        <p:nvSpPr>
          <p:cNvPr id="5" name="Rectangle 4"/>
          <p:cNvSpPr/>
          <p:nvPr/>
        </p:nvSpPr>
        <p:spPr>
          <a:xfrm>
            <a:off x="4439816" y="6161530"/>
            <a:ext cx="6012160" cy="507831"/>
          </a:xfrm>
          <a:prstGeom prst="rect">
            <a:avLst/>
          </a:prstGeom>
        </p:spPr>
        <p:txBody>
          <a:bodyPr wrap="square">
            <a:spAutoFit/>
          </a:bodyPr>
          <a:lstStyle/>
          <a:p>
            <a:pPr algn="r"/>
            <a:r>
              <a:rPr lang="en-US" sz="900" dirty="0" err="1">
                <a:solidFill>
                  <a:schemeClr val="tx1">
                    <a:lumMod val="50000"/>
                    <a:lumOff val="50000"/>
                  </a:schemeClr>
                </a:solidFill>
                <a:latin typeface="Arial" pitchFamily="34" charset="0"/>
                <a:cs typeface="Arial" pitchFamily="34" charset="0"/>
              </a:rPr>
              <a:t>Buti</a:t>
            </a:r>
            <a:r>
              <a:rPr lang="en-US" sz="900" dirty="0">
                <a:solidFill>
                  <a:schemeClr val="tx1">
                    <a:lumMod val="50000"/>
                    <a:lumOff val="50000"/>
                  </a:schemeClr>
                </a:solidFill>
                <a:latin typeface="Arial" pitchFamily="34" charset="0"/>
                <a:cs typeface="Arial" pitchFamily="34" charset="0"/>
              </a:rPr>
              <a:t>, </a:t>
            </a:r>
            <a:r>
              <a:rPr lang="en-US" sz="900" dirty="0" err="1">
                <a:solidFill>
                  <a:schemeClr val="tx1">
                    <a:lumMod val="50000"/>
                    <a:lumOff val="50000"/>
                  </a:schemeClr>
                </a:solidFill>
                <a:latin typeface="Arial" pitchFamily="34" charset="0"/>
                <a:cs typeface="Arial" pitchFamily="34" charset="0"/>
              </a:rPr>
              <a:t>María</a:t>
            </a:r>
            <a:r>
              <a:rPr lang="en-US" sz="900" dirty="0">
                <a:solidFill>
                  <a:schemeClr val="tx1">
                    <a:lumMod val="50000"/>
                    <a:lumOff val="50000"/>
                  </a:schemeClr>
                </a:solidFill>
                <a:latin typeface="Arial" pitchFamily="34" charset="0"/>
                <a:cs typeface="Arial" pitchFamily="34" charset="0"/>
              </a:rPr>
              <a:t>, </a:t>
            </a:r>
            <a:r>
              <a:rPr lang="en-US" sz="900" dirty="0" err="1">
                <a:solidFill>
                  <a:schemeClr val="tx1">
                    <a:lumMod val="50000"/>
                    <a:lumOff val="50000"/>
                  </a:schemeClr>
                </a:solidFill>
                <a:latin typeface="Arial" pitchFamily="34" charset="0"/>
                <a:cs typeface="Arial" pitchFamily="34" charset="0"/>
              </a:rPr>
              <a:t>Itziar</a:t>
            </a:r>
            <a:r>
              <a:rPr lang="en-US" sz="900" dirty="0">
                <a:solidFill>
                  <a:schemeClr val="tx1">
                    <a:lumMod val="50000"/>
                    <a:lumOff val="50000"/>
                  </a:schemeClr>
                </a:solidFill>
                <a:latin typeface="Arial" pitchFamily="34" charset="0"/>
                <a:cs typeface="Arial" pitchFamily="34" charset="0"/>
              </a:rPr>
              <a:t> </a:t>
            </a:r>
            <a:r>
              <a:rPr lang="en-US" sz="900" dirty="0" err="1">
                <a:solidFill>
                  <a:schemeClr val="tx1">
                    <a:lumMod val="50000"/>
                    <a:lumOff val="50000"/>
                  </a:schemeClr>
                </a:solidFill>
                <a:latin typeface="Arial" pitchFamily="34" charset="0"/>
                <a:cs typeface="Arial" pitchFamily="34" charset="0"/>
              </a:rPr>
              <a:t>Oyagüez</a:t>
            </a:r>
            <a:r>
              <a:rPr lang="en-US" sz="900" dirty="0">
                <a:solidFill>
                  <a:schemeClr val="tx1">
                    <a:lumMod val="50000"/>
                    <a:lumOff val="50000"/>
                  </a:schemeClr>
                </a:solidFill>
                <a:latin typeface="Arial" pitchFamily="34" charset="0"/>
                <a:cs typeface="Arial" pitchFamily="34" charset="0"/>
              </a:rPr>
              <a:t>, Virginia Lozano, and Miguel A. </a:t>
            </a:r>
            <a:r>
              <a:rPr lang="en-US" sz="900" dirty="0" err="1">
                <a:solidFill>
                  <a:schemeClr val="tx1">
                    <a:lumMod val="50000"/>
                    <a:lumOff val="50000"/>
                  </a:schemeClr>
                </a:solidFill>
                <a:latin typeface="Arial" pitchFamily="34" charset="0"/>
                <a:cs typeface="Arial" pitchFamily="34" charset="0"/>
              </a:rPr>
              <a:t>Casado</a:t>
            </a:r>
            <a:r>
              <a:rPr lang="en-US" sz="900" dirty="0">
                <a:solidFill>
                  <a:schemeClr val="tx1">
                    <a:lumMod val="50000"/>
                    <a:lumOff val="50000"/>
                  </a:schemeClr>
                </a:solidFill>
                <a:latin typeface="Arial" pitchFamily="34" charset="0"/>
                <a:cs typeface="Arial" pitchFamily="34" charset="0"/>
              </a:rPr>
              <a:t>. 2013. “Cost Effectiveness of First-Line Oral Antiviral Therapies for Chronic Hepatitis B : A Systematic Review.” </a:t>
            </a:r>
            <a:r>
              <a:rPr lang="en-US" sz="900" dirty="0" err="1">
                <a:solidFill>
                  <a:schemeClr val="tx1">
                    <a:lumMod val="50000"/>
                    <a:lumOff val="50000"/>
                  </a:schemeClr>
                </a:solidFill>
                <a:latin typeface="Arial" pitchFamily="34" charset="0"/>
                <a:cs typeface="Arial" pitchFamily="34" charset="0"/>
              </a:rPr>
              <a:t>PharmacoEconomics</a:t>
            </a:r>
            <a:r>
              <a:rPr lang="en-US" sz="900" dirty="0">
                <a:solidFill>
                  <a:schemeClr val="tx1">
                    <a:lumMod val="50000"/>
                    <a:lumOff val="50000"/>
                  </a:schemeClr>
                </a:solidFill>
                <a:latin typeface="Arial" pitchFamily="34" charset="0"/>
                <a:cs typeface="Arial" pitchFamily="34" charset="0"/>
              </a:rPr>
              <a:t> 31 (1): 63–75. doi:10.1007/s40273-012-0009-2.</a:t>
            </a:r>
          </a:p>
        </p:txBody>
      </p:sp>
    </p:spTree>
    <p:extLst>
      <p:ext uri="{BB962C8B-B14F-4D97-AF65-F5344CB8AC3E}">
        <p14:creationId xmlns:p14="http://schemas.microsoft.com/office/powerpoint/2010/main" val="2145586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algn="ctr"/>
            <a:r>
              <a:rPr lang="en-GB" sz="3600" dirty="0"/>
              <a:t>Hepatitis B virus and hepatitis C virus: The basics</a:t>
            </a:r>
            <a:br>
              <a:rPr lang="en-GB" sz="2800" dirty="0">
                <a:latin typeface="Arial" charset="0"/>
                <a:cs typeface="Arial" charset="0"/>
              </a:rPr>
            </a:br>
            <a:endParaRPr lang="en-GB" sz="2800" dirty="0">
              <a:latin typeface="Arial" charset="0"/>
              <a:cs typeface="Arial" charset="0"/>
            </a:endParaRPr>
          </a:p>
        </p:txBody>
      </p:sp>
      <p:sp>
        <p:nvSpPr>
          <p:cNvPr id="2" name="Text Placeholder 1">
            <a:extLst>
              <a:ext uri="{FF2B5EF4-FFF2-40B4-BE49-F238E27FC236}">
                <a16:creationId xmlns:a16="http://schemas.microsoft.com/office/drawing/2014/main" id="{C291FADD-B5C9-48F5-85D4-8E36062E56C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08503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algn="ctr" eaLnBrk="1" hangingPunct="1"/>
            <a:r>
              <a:rPr lang="en-GB" sz="2900" dirty="0">
                <a:latin typeface="Arial" charset="0"/>
                <a:cs typeface="Arial" charset="0"/>
              </a:rPr>
              <a:t>Timely diagnosis of HCV: economic considerations</a:t>
            </a:r>
            <a:endParaRPr lang="en-GB" sz="2900" dirty="0">
              <a:solidFill>
                <a:srgbClr val="009640"/>
              </a:solidFill>
              <a:latin typeface="Arial" charset="0"/>
              <a:cs typeface="Arial" charset="0"/>
            </a:endParaRPr>
          </a:p>
        </p:txBody>
      </p:sp>
      <p:sp>
        <p:nvSpPr>
          <p:cNvPr id="3" name="Content Placeholder 2"/>
          <p:cNvSpPr>
            <a:spLocks noGrp="1"/>
          </p:cNvSpPr>
          <p:nvPr>
            <p:ph idx="1"/>
          </p:nvPr>
        </p:nvSpPr>
        <p:spPr/>
        <p:txBody>
          <a:bodyPr rtlCol="0">
            <a:normAutofit fontScale="47500" lnSpcReduction="20000"/>
          </a:bodyPr>
          <a:lstStyle/>
          <a:p>
            <a:pPr>
              <a:lnSpc>
                <a:spcPct val="120000"/>
              </a:lnSpc>
              <a:spcBef>
                <a:spcPts val="1000"/>
              </a:spcBef>
              <a:defRPr/>
            </a:pPr>
            <a:r>
              <a:rPr lang="en-US" sz="2900" dirty="0"/>
              <a:t>The newest HCV drugs are expensive – but this does not mean they are entirely inaccessible to people who need them</a:t>
            </a:r>
          </a:p>
          <a:p>
            <a:pPr>
              <a:lnSpc>
                <a:spcPct val="120000"/>
              </a:lnSpc>
              <a:spcBef>
                <a:spcPts val="1000"/>
              </a:spcBef>
              <a:defRPr/>
            </a:pPr>
            <a:r>
              <a:rPr lang="en-GB" sz="2900" dirty="0"/>
              <a:t>The newest HCV drugs are </a:t>
            </a:r>
            <a:r>
              <a:rPr lang="en-GB" sz="2900" b="1" dirty="0"/>
              <a:t>highly effective </a:t>
            </a:r>
            <a:r>
              <a:rPr lang="en-GB" sz="2900" dirty="0"/>
              <a:t>– and curing HCV means reducing costly health problems such as liver cancer and liver transplant</a:t>
            </a:r>
          </a:p>
          <a:p>
            <a:pPr>
              <a:lnSpc>
                <a:spcPct val="120000"/>
              </a:lnSpc>
              <a:spcBef>
                <a:spcPts val="1000"/>
              </a:spcBef>
              <a:spcAft>
                <a:spcPts val="0"/>
              </a:spcAft>
              <a:defRPr/>
            </a:pPr>
            <a:r>
              <a:rPr lang="en-GB" sz="2900" dirty="0"/>
              <a:t>Many people are advocating for prices to be lowered</a:t>
            </a:r>
          </a:p>
          <a:p>
            <a:pPr>
              <a:lnSpc>
                <a:spcPct val="120000"/>
              </a:lnSpc>
              <a:spcBef>
                <a:spcPts val="1000"/>
              </a:spcBef>
              <a:spcAft>
                <a:spcPts val="0"/>
              </a:spcAft>
              <a:defRPr/>
            </a:pPr>
            <a:r>
              <a:rPr lang="en-GB" sz="2900" dirty="0"/>
              <a:t>Meanwhile, even at current prices, </a:t>
            </a:r>
            <a:r>
              <a:rPr lang="en-GB" sz="2900" b="1" dirty="0">
                <a:solidFill>
                  <a:srgbClr val="009640"/>
                </a:solidFill>
              </a:rPr>
              <a:t>analyses from several countries demonstrate cost-effectiveness</a:t>
            </a:r>
          </a:p>
          <a:p>
            <a:pPr lvl="1">
              <a:lnSpc>
                <a:spcPct val="120000"/>
              </a:lnSpc>
              <a:spcBef>
                <a:spcPts val="1000"/>
              </a:spcBef>
              <a:defRPr/>
            </a:pPr>
            <a:r>
              <a:rPr lang="en-GB" b="1" dirty="0">
                <a:solidFill>
                  <a:srgbClr val="009640"/>
                </a:solidFill>
              </a:rPr>
              <a:t>France</a:t>
            </a:r>
            <a:r>
              <a:rPr lang="en-GB" dirty="0">
                <a:solidFill>
                  <a:srgbClr val="009640"/>
                </a:solidFill>
              </a:rPr>
              <a:t> </a:t>
            </a:r>
            <a:r>
              <a:rPr lang="en-GB" dirty="0"/>
              <a:t>(</a:t>
            </a:r>
            <a:r>
              <a:rPr lang="en-GB" dirty="0" err="1"/>
              <a:t>Leleu</a:t>
            </a:r>
            <a:r>
              <a:rPr lang="en-GB" dirty="0"/>
              <a:t>, H., M. </a:t>
            </a:r>
            <a:r>
              <a:rPr lang="en-GB" dirty="0" err="1"/>
              <a:t>Blachier</a:t>
            </a:r>
            <a:r>
              <a:rPr lang="en-GB" dirty="0"/>
              <a:t>, and I. Rosa. 2015. “Cost-Effectiveness of </a:t>
            </a:r>
            <a:r>
              <a:rPr lang="en-GB" dirty="0" err="1"/>
              <a:t>Sofosbuvir</a:t>
            </a:r>
            <a:r>
              <a:rPr lang="en-GB" dirty="0"/>
              <a:t> in the Treatment of Patients with Hepatitis C.” Journal of Viral Hepatitis 22 (4): 376–83. doi:10.1111/jvh.12311.)</a:t>
            </a:r>
          </a:p>
          <a:p>
            <a:pPr lvl="1">
              <a:lnSpc>
                <a:spcPct val="120000"/>
              </a:lnSpc>
              <a:spcBef>
                <a:spcPts val="1000"/>
              </a:spcBef>
              <a:defRPr/>
            </a:pPr>
            <a:r>
              <a:rPr lang="en-GB" b="1" dirty="0">
                <a:solidFill>
                  <a:srgbClr val="009640"/>
                </a:solidFill>
              </a:rPr>
              <a:t>Germany</a:t>
            </a:r>
            <a:r>
              <a:rPr lang="en-GB" dirty="0">
                <a:solidFill>
                  <a:srgbClr val="009640"/>
                </a:solidFill>
              </a:rPr>
              <a:t> </a:t>
            </a:r>
            <a:r>
              <a:rPr lang="en-GB" dirty="0"/>
              <a:t>(</a:t>
            </a:r>
            <a:r>
              <a:rPr lang="en-GB" dirty="0" err="1"/>
              <a:t>Gissel</a:t>
            </a:r>
            <a:r>
              <a:rPr lang="en-GB" dirty="0"/>
              <a:t>, Christian, Georg </a:t>
            </a:r>
            <a:r>
              <a:rPr lang="en-GB" dirty="0" err="1"/>
              <a:t>Götz</a:t>
            </a:r>
            <a:r>
              <a:rPr lang="en-GB" dirty="0"/>
              <a:t>, </a:t>
            </a:r>
            <a:r>
              <a:rPr lang="en-GB" dirty="0" err="1"/>
              <a:t>Jörg</a:t>
            </a:r>
            <a:r>
              <a:rPr lang="en-GB" dirty="0"/>
              <a:t> </a:t>
            </a:r>
            <a:r>
              <a:rPr lang="en-GB" dirty="0" err="1"/>
              <a:t>Mahlich</a:t>
            </a:r>
            <a:r>
              <a:rPr lang="en-GB" dirty="0"/>
              <a:t>, and </a:t>
            </a:r>
            <a:r>
              <a:rPr lang="en-GB" dirty="0" err="1"/>
              <a:t>Holger</a:t>
            </a:r>
            <a:r>
              <a:rPr lang="en-GB" dirty="0"/>
              <a:t> </a:t>
            </a:r>
            <a:r>
              <a:rPr lang="en-GB" dirty="0" err="1"/>
              <a:t>Repp</a:t>
            </a:r>
            <a:r>
              <a:rPr lang="en-GB" dirty="0"/>
              <a:t>. 2015. “Cost-Effectiveness of Interferon-Free Therapy for Hepatitis C in Germany--an Application of the Efficiency Frontier Approach.” BMC Infectious Diseases 15: 297. doi:10.1186/s12879-015-1048-z.)</a:t>
            </a:r>
          </a:p>
          <a:p>
            <a:pPr lvl="1">
              <a:lnSpc>
                <a:spcPct val="120000"/>
              </a:lnSpc>
              <a:spcBef>
                <a:spcPts val="1000"/>
              </a:spcBef>
              <a:defRPr/>
            </a:pPr>
            <a:r>
              <a:rPr lang="en-GB" b="1" dirty="0">
                <a:solidFill>
                  <a:srgbClr val="009640"/>
                </a:solidFill>
              </a:rPr>
              <a:t>Switzerland</a:t>
            </a:r>
            <a:r>
              <a:rPr lang="en-GB" dirty="0">
                <a:solidFill>
                  <a:srgbClr val="009640"/>
                </a:solidFill>
              </a:rPr>
              <a:t> </a:t>
            </a:r>
            <a:r>
              <a:rPr lang="en-GB" dirty="0"/>
              <a:t>(</a:t>
            </a:r>
            <a:r>
              <a:rPr lang="en-US" dirty="0" err="1"/>
              <a:t>Pfeil</a:t>
            </a:r>
            <a:r>
              <a:rPr lang="en-US" dirty="0"/>
              <a:t>, </a:t>
            </a:r>
            <a:r>
              <a:rPr lang="en-US" dirty="0" err="1"/>
              <a:t>Alena</a:t>
            </a:r>
            <a:r>
              <a:rPr lang="en-US" dirty="0"/>
              <a:t> M., Oliver Reich, Ines M. Guerra, Sandrine Cure, Francesco Negro, Beat </a:t>
            </a:r>
            <a:r>
              <a:rPr lang="en-US" dirty="0" err="1"/>
              <a:t>Müllhaupt</a:t>
            </a:r>
            <a:r>
              <a:rPr lang="en-US" dirty="0"/>
              <a:t>, Daniel </a:t>
            </a:r>
            <a:r>
              <a:rPr lang="en-US" dirty="0" err="1"/>
              <a:t>Lavanchy</a:t>
            </a:r>
            <a:r>
              <a:rPr lang="en-US" dirty="0"/>
              <a:t>, and Matthias </a:t>
            </a:r>
            <a:r>
              <a:rPr lang="en-US" dirty="0" err="1"/>
              <a:t>Schwenkglenks</a:t>
            </a:r>
            <a:r>
              <a:rPr lang="en-US" dirty="0"/>
              <a:t>. 2015. “Cost-Effectiveness Analysis of </a:t>
            </a:r>
            <a:r>
              <a:rPr lang="en-US" dirty="0" err="1"/>
              <a:t>Sofosbuvir</a:t>
            </a:r>
            <a:r>
              <a:rPr lang="en-US" dirty="0"/>
              <a:t> Compared to Current Standard Treatment in Swiss Patients with Chronic Hepatitis C.” </a:t>
            </a:r>
            <a:r>
              <a:rPr lang="en-US" dirty="0" err="1"/>
              <a:t>PloS</a:t>
            </a:r>
            <a:r>
              <a:rPr lang="en-US" dirty="0"/>
              <a:t> One 10 (5): e0126984. doi:10.1371/journal.pone.0126984. )</a:t>
            </a:r>
            <a:endParaRPr lang="en-GB" dirty="0"/>
          </a:p>
          <a:p>
            <a:pPr lvl="1">
              <a:lnSpc>
                <a:spcPct val="120000"/>
              </a:lnSpc>
              <a:spcBef>
                <a:spcPts val="1000"/>
              </a:spcBef>
              <a:defRPr/>
            </a:pPr>
            <a:r>
              <a:rPr lang="en-GB" b="1" dirty="0">
                <a:solidFill>
                  <a:srgbClr val="009640"/>
                </a:solidFill>
              </a:rPr>
              <a:t>United Kingdom </a:t>
            </a:r>
            <a:r>
              <a:rPr lang="en-GB" dirty="0"/>
              <a:t>(Cure, S., I. Guerra, and G. </a:t>
            </a:r>
            <a:r>
              <a:rPr lang="en-GB" dirty="0" err="1"/>
              <a:t>Dusheiko</a:t>
            </a:r>
            <a:r>
              <a:rPr lang="en-GB" dirty="0"/>
              <a:t>. 2015. “Cost-Effectiveness of </a:t>
            </a:r>
            <a:r>
              <a:rPr lang="en-GB" dirty="0" err="1"/>
              <a:t>Sofosbuvir</a:t>
            </a:r>
            <a:r>
              <a:rPr lang="en-GB" dirty="0"/>
              <a:t> for the Treatment of Chronic Hepatitis C-Infected Patients.” Journal of Viral Hepatitis, April. doi:10.1111/jvh.12409.)</a:t>
            </a:r>
          </a:p>
          <a:p>
            <a:pPr>
              <a:lnSpc>
                <a:spcPct val="120000"/>
              </a:lnSpc>
              <a:spcBef>
                <a:spcPts val="1000"/>
              </a:spcBef>
              <a:spcAft>
                <a:spcPts val="0"/>
              </a:spcAft>
              <a:defRPr/>
            </a:pPr>
            <a:endParaRPr lang="en-GB" dirty="0"/>
          </a:p>
        </p:txBody>
      </p:sp>
    </p:spTree>
    <p:extLst>
      <p:ext uri="{BB962C8B-B14F-4D97-AF65-F5344CB8AC3E}">
        <p14:creationId xmlns:p14="http://schemas.microsoft.com/office/powerpoint/2010/main" val="1366302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algn="ctr" eaLnBrk="1" hangingPunct="1"/>
            <a:r>
              <a:rPr lang="en-GB" dirty="0">
                <a:latin typeface="Arial" charset="0"/>
                <a:cs typeface="Arial" charset="0"/>
              </a:rPr>
              <a:t>Barriers to HBV and HCV testing</a:t>
            </a:r>
            <a:br>
              <a:rPr lang="en-GB" dirty="0">
                <a:latin typeface="Arial" charset="0"/>
                <a:cs typeface="Arial" charset="0"/>
              </a:rPr>
            </a:br>
            <a:endParaRPr lang="en-GB" dirty="0">
              <a:latin typeface="Arial" charset="0"/>
              <a:cs typeface="Arial" charset="0"/>
            </a:endParaRPr>
          </a:p>
        </p:txBody>
      </p:sp>
      <p:sp>
        <p:nvSpPr>
          <p:cNvPr id="2" name="Text Placeholder 1">
            <a:extLst>
              <a:ext uri="{FF2B5EF4-FFF2-40B4-BE49-F238E27FC236}">
                <a16:creationId xmlns:a16="http://schemas.microsoft.com/office/drawing/2014/main" id="{9AD99306-93A9-43C3-B6E2-22E05834E57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652451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eaLnBrk="1" hangingPunct="1"/>
            <a:r>
              <a:rPr lang="en-GB" dirty="0">
                <a:latin typeface="Arial" charset="0"/>
                <a:cs typeface="Arial" charset="0"/>
              </a:rPr>
              <a:t>Barriers to HBV and HCV testing</a:t>
            </a:r>
          </a:p>
        </p:txBody>
      </p:sp>
      <p:sp>
        <p:nvSpPr>
          <p:cNvPr id="36867" name="Content Placeholder 2"/>
          <p:cNvSpPr>
            <a:spLocks noGrp="1"/>
          </p:cNvSpPr>
          <p:nvPr>
            <p:ph idx="1"/>
          </p:nvPr>
        </p:nvSpPr>
        <p:spPr/>
        <p:txBody>
          <a:bodyPr>
            <a:normAutofit/>
          </a:bodyPr>
          <a:lstStyle/>
          <a:p>
            <a:r>
              <a:rPr lang="en-GB" b="1" dirty="0"/>
              <a:t>Systemic factors </a:t>
            </a:r>
            <a:r>
              <a:rPr lang="en-GB" dirty="0"/>
              <a:t>that may affect access to testing:</a:t>
            </a:r>
          </a:p>
          <a:p>
            <a:pPr lvl="1"/>
            <a:r>
              <a:rPr lang="en-GB" dirty="0"/>
              <a:t>Lack of national strategic planning for viral hepatitis</a:t>
            </a:r>
          </a:p>
          <a:p>
            <a:pPr lvl="1"/>
            <a:r>
              <a:rPr lang="en-GB" dirty="0"/>
              <a:t>Lack of legal framework for national screening strategies and treatment</a:t>
            </a:r>
          </a:p>
          <a:p>
            <a:pPr lvl="1"/>
            <a:r>
              <a:rPr lang="en-GB" dirty="0"/>
              <a:t>Criminalisation of drug use</a:t>
            </a:r>
          </a:p>
          <a:p>
            <a:pPr lvl="1"/>
            <a:r>
              <a:rPr lang="en-GB" dirty="0"/>
              <a:t>Societal stigma and discrimination against people with HCV and/or PWID. </a:t>
            </a:r>
          </a:p>
          <a:p>
            <a:pPr lvl="1"/>
            <a:endParaRPr lang="en-GB" dirty="0"/>
          </a:p>
        </p:txBody>
      </p:sp>
      <p:sp>
        <p:nvSpPr>
          <p:cNvPr id="5" name="TextBox 4">
            <a:extLst>
              <a:ext uri="{FF2B5EF4-FFF2-40B4-BE49-F238E27FC236}">
                <a16:creationId xmlns:a16="http://schemas.microsoft.com/office/drawing/2014/main" id="{842D8487-2949-493B-97E5-A0BF93163D80}"/>
              </a:ext>
            </a:extLst>
          </p:cNvPr>
          <p:cNvSpPr txBox="1"/>
          <p:nvPr/>
        </p:nvSpPr>
        <p:spPr>
          <a:xfrm>
            <a:off x="2642839" y="5622965"/>
            <a:ext cx="6667314" cy="553998"/>
          </a:xfrm>
          <a:prstGeom prst="rect">
            <a:avLst/>
          </a:prstGeom>
          <a:noFill/>
        </p:spPr>
        <p:txBody>
          <a:bodyPr wrap="square" rtlCol="0">
            <a:spAutoFit/>
          </a:bodyPr>
          <a:lstStyle/>
          <a:p>
            <a:r>
              <a:rPr lang="en-GB" sz="1000" dirty="0">
                <a:solidFill>
                  <a:schemeClr val="bg1">
                    <a:lumMod val="50000"/>
                  </a:schemeClr>
                </a:solidFill>
                <a:latin typeface="Arial" panose="020B0604020202020204" pitchFamily="34" charset="0"/>
                <a:cs typeface="Arial" panose="020B0604020202020204" pitchFamily="34" charset="0"/>
              </a:rPr>
              <a:t>Source: </a:t>
            </a:r>
            <a:r>
              <a:rPr lang="en-GB" sz="1000" dirty="0" err="1">
                <a:solidFill>
                  <a:schemeClr val="bg1">
                    <a:lumMod val="50000"/>
                  </a:schemeClr>
                </a:solidFill>
                <a:latin typeface="Arial" panose="020B0604020202020204" pitchFamily="34" charset="0"/>
                <a:cs typeface="Arial" panose="020B0604020202020204" pitchFamily="34" charset="0"/>
              </a:rPr>
              <a:t>Sperle</a:t>
            </a:r>
            <a:r>
              <a:rPr lang="en-GB" sz="1000" dirty="0">
                <a:solidFill>
                  <a:schemeClr val="bg1">
                    <a:lumMod val="50000"/>
                  </a:schemeClr>
                </a:solidFill>
                <a:latin typeface="Arial" panose="020B0604020202020204" pitchFamily="34" charset="0"/>
                <a:cs typeface="Arial" panose="020B0604020202020204" pitchFamily="34" charset="0"/>
              </a:rPr>
              <a:t> I, </a:t>
            </a:r>
            <a:r>
              <a:rPr lang="en-GB" sz="1000" dirty="0" err="1">
                <a:solidFill>
                  <a:schemeClr val="bg1">
                    <a:lumMod val="50000"/>
                  </a:schemeClr>
                </a:solidFill>
                <a:latin typeface="Arial" panose="020B0604020202020204" pitchFamily="34" charset="0"/>
                <a:cs typeface="Arial" panose="020B0604020202020204" pitchFamily="34" charset="0"/>
              </a:rPr>
              <a:t>Hedrich</a:t>
            </a:r>
            <a:r>
              <a:rPr lang="en-GB" sz="1000" dirty="0">
                <a:solidFill>
                  <a:schemeClr val="bg1">
                    <a:lumMod val="50000"/>
                  </a:schemeClr>
                </a:solidFill>
                <a:latin typeface="Arial" panose="020B0604020202020204" pitchFamily="34" charset="0"/>
                <a:cs typeface="Arial" panose="020B0604020202020204" pitchFamily="34" charset="0"/>
              </a:rPr>
              <a:t> D, Palczak K, Singleton N, Zimmermann R. Barriers to HCV testing in drug treatment services for people who inject drugs. Poster session presented at: 7th International Symposium on Hepatitis Care in Drug Users; 2018 19-21 Sep; Cascais, Portugal.</a:t>
            </a:r>
          </a:p>
        </p:txBody>
      </p:sp>
    </p:spTree>
    <p:extLst>
      <p:ext uri="{BB962C8B-B14F-4D97-AF65-F5344CB8AC3E}">
        <p14:creationId xmlns:p14="http://schemas.microsoft.com/office/powerpoint/2010/main" val="580729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eaLnBrk="1" hangingPunct="1"/>
            <a:r>
              <a:rPr lang="en-GB" dirty="0">
                <a:latin typeface="Arial" charset="0"/>
                <a:cs typeface="Arial" charset="0"/>
              </a:rPr>
              <a:t>Barriers to HBV and HCV testing</a:t>
            </a:r>
          </a:p>
        </p:txBody>
      </p:sp>
      <p:sp>
        <p:nvSpPr>
          <p:cNvPr id="36867" name="Content Placeholder 2"/>
          <p:cNvSpPr>
            <a:spLocks noGrp="1"/>
          </p:cNvSpPr>
          <p:nvPr>
            <p:ph idx="1"/>
          </p:nvPr>
        </p:nvSpPr>
        <p:spPr/>
        <p:txBody>
          <a:bodyPr>
            <a:normAutofit/>
          </a:bodyPr>
          <a:lstStyle/>
          <a:p>
            <a:r>
              <a:rPr lang="en-GB" b="1" dirty="0"/>
              <a:t>Provider-level</a:t>
            </a:r>
            <a:r>
              <a:rPr lang="en-GB" dirty="0"/>
              <a:t> factors that may affect access to testing:</a:t>
            </a:r>
          </a:p>
          <a:p>
            <a:pPr lvl="1"/>
            <a:r>
              <a:rPr lang="en-GB" dirty="0"/>
              <a:t>Lack of provider knowledge of HCV</a:t>
            </a:r>
          </a:p>
          <a:p>
            <a:pPr lvl="1"/>
            <a:r>
              <a:rPr lang="en-GB" dirty="0"/>
              <a:t>Insufficient staff available to offer and provide testing services </a:t>
            </a:r>
          </a:p>
          <a:p>
            <a:pPr lvl="1"/>
            <a:r>
              <a:rPr lang="en-GB" dirty="0"/>
              <a:t>Lack of time to offer testing and the high cost of testing </a:t>
            </a:r>
            <a:endParaRPr lang="en-US" dirty="0"/>
          </a:p>
        </p:txBody>
      </p:sp>
      <p:sp>
        <p:nvSpPr>
          <p:cNvPr id="5" name="TextBox 4">
            <a:extLst>
              <a:ext uri="{FF2B5EF4-FFF2-40B4-BE49-F238E27FC236}">
                <a16:creationId xmlns:a16="http://schemas.microsoft.com/office/drawing/2014/main" id="{904B6148-A9F2-4211-BE86-26DD65F48077}"/>
              </a:ext>
            </a:extLst>
          </p:cNvPr>
          <p:cNvSpPr txBox="1"/>
          <p:nvPr/>
        </p:nvSpPr>
        <p:spPr>
          <a:xfrm>
            <a:off x="2642839" y="5622965"/>
            <a:ext cx="6667314" cy="553998"/>
          </a:xfrm>
          <a:prstGeom prst="rect">
            <a:avLst/>
          </a:prstGeom>
          <a:noFill/>
        </p:spPr>
        <p:txBody>
          <a:bodyPr wrap="square" rtlCol="0">
            <a:spAutoFit/>
          </a:bodyPr>
          <a:lstStyle/>
          <a:p>
            <a:r>
              <a:rPr lang="en-GB" sz="1000" dirty="0">
                <a:solidFill>
                  <a:schemeClr val="bg1">
                    <a:lumMod val="50000"/>
                  </a:schemeClr>
                </a:solidFill>
                <a:latin typeface="Arial" panose="020B0604020202020204" pitchFamily="34" charset="0"/>
                <a:cs typeface="Arial" panose="020B0604020202020204" pitchFamily="34" charset="0"/>
              </a:rPr>
              <a:t>Source: </a:t>
            </a:r>
            <a:r>
              <a:rPr lang="en-GB" sz="1000" dirty="0" err="1">
                <a:solidFill>
                  <a:schemeClr val="bg1">
                    <a:lumMod val="50000"/>
                  </a:schemeClr>
                </a:solidFill>
                <a:latin typeface="Arial" panose="020B0604020202020204" pitchFamily="34" charset="0"/>
                <a:cs typeface="Arial" panose="020B0604020202020204" pitchFamily="34" charset="0"/>
              </a:rPr>
              <a:t>Sperle</a:t>
            </a:r>
            <a:r>
              <a:rPr lang="en-GB" sz="1000" dirty="0">
                <a:solidFill>
                  <a:schemeClr val="bg1">
                    <a:lumMod val="50000"/>
                  </a:schemeClr>
                </a:solidFill>
                <a:latin typeface="Arial" panose="020B0604020202020204" pitchFamily="34" charset="0"/>
                <a:cs typeface="Arial" panose="020B0604020202020204" pitchFamily="34" charset="0"/>
              </a:rPr>
              <a:t> I, </a:t>
            </a:r>
            <a:r>
              <a:rPr lang="en-GB" sz="1000" dirty="0" err="1">
                <a:solidFill>
                  <a:schemeClr val="bg1">
                    <a:lumMod val="50000"/>
                  </a:schemeClr>
                </a:solidFill>
                <a:latin typeface="Arial" panose="020B0604020202020204" pitchFamily="34" charset="0"/>
                <a:cs typeface="Arial" panose="020B0604020202020204" pitchFamily="34" charset="0"/>
              </a:rPr>
              <a:t>Hedrich</a:t>
            </a:r>
            <a:r>
              <a:rPr lang="en-GB" sz="1000" dirty="0">
                <a:solidFill>
                  <a:schemeClr val="bg1">
                    <a:lumMod val="50000"/>
                  </a:schemeClr>
                </a:solidFill>
                <a:latin typeface="Arial" panose="020B0604020202020204" pitchFamily="34" charset="0"/>
                <a:cs typeface="Arial" panose="020B0604020202020204" pitchFamily="34" charset="0"/>
              </a:rPr>
              <a:t> D, Palczak K, Singleton N, Zimmermann R. Barriers to HCV testing in drug treatment services for people who inject drugs. Poster session presented at: 7th International Symposium on Hepatitis Care in Drug Users; 2018 19-21 Sep; Cascais, Portugal.</a:t>
            </a:r>
          </a:p>
        </p:txBody>
      </p:sp>
    </p:spTree>
    <p:extLst>
      <p:ext uri="{BB962C8B-B14F-4D97-AF65-F5344CB8AC3E}">
        <p14:creationId xmlns:p14="http://schemas.microsoft.com/office/powerpoint/2010/main" val="3409479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eaLnBrk="1" hangingPunct="1"/>
            <a:r>
              <a:rPr lang="en-GB" dirty="0">
                <a:latin typeface="Arial" charset="0"/>
                <a:cs typeface="Arial" charset="0"/>
              </a:rPr>
              <a:t>Barriers to HBV and HCV testing</a:t>
            </a:r>
          </a:p>
        </p:txBody>
      </p:sp>
      <p:sp>
        <p:nvSpPr>
          <p:cNvPr id="36867" name="Content Placeholder 2"/>
          <p:cNvSpPr>
            <a:spLocks noGrp="1"/>
          </p:cNvSpPr>
          <p:nvPr>
            <p:ph idx="1"/>
          </p:nvPr>
        </p:nvSpPr>
        <p:spPr/>
        <p:txBody>
          <a:bodyPr>
            <a:normAutofit/>
          </a:bodyPr>
          <a:lstStyle/>
          <a:p>
            <a:r>
              <a:rPr lang="en-GB" dirty="0"/>
              <a:t>Factors on the </a:t>
            </a:r>
            <a:r>
              <a:rPr lang="en-GB" b="1" dirty="0"/>
              <a:t>client-level</a:t>
            </a:r>
            <a:r>
              <a:rPr lang="en-GB" dirty="0"/>
              <a:t> that may pose as barriers to testing:</a:t>
            </a:r>
          </a:p>
          <a:p>
            <a:pPr lvl="1"/>
            <a:r>
              <a:rPr lang="en-GB" dirty="0"/>
              <a:t>Low risk perception of HCV</a:t>
            </a:r>
          </a:p>
          <a:p>
            <a:pPr lvl="1"/>
            <a:r>
              <a:rPr lang="en-GB" dirty="0"/>
              <a:t>Lack of information about where to go for testing</a:t>
            </a:r>
          </a:p>
          <a:p>
            <a:pPr lvl="1"/>
            <a:r>
              <a:rPr lang="en-GB" dirty="0"/>
              <a:t>Lack of accessible testing</a:t>
            </a:r>
          </a:p>
          <a:p>
            <a:pPr lvl="1"/>
            <a:r>
              <a:rPr lang="en-GB" dirty="0"/>
              <a:t>Stigma and discrimination </a:t>
            </a:r>
          </a:p>
          <a:p>
            <a:pPr lvl="1"/>
            <a:r>
              <a:rPr lang="en-GB" dirty="0"/>
              <a:t>Fear of consequences of a positive test result</a:t>
            </a:r>
          </a:p>
        </p:txBody>
      </p:sp>
      <p:sp>
        <p:nvSpPr>
          <p:cNvPr id="3" name="TextBox 2">
            <a:extLst>
              <a:ext uri="{FF2B5EF4-FFF2-40B4-BE49-F238E27FC236}">
                <a16:creationId xmlns:a16="http://schemas.microsoft.com/office/drawing/2014/main" id="{01630483-E5CC-4901-95EE-8773B1D53E66}"/>
              </a:ext>
            </a:extLst>
          </p:cNvPr>
          <p:cNvSpPr txBox="1"/>
          <p:nvPr/>
        </p:nvSpPr>
        <p:spPr>
          <a:xfrm>
            <a:off x="2642839" y="5622965"/>
            <a:ext cx="6667314" cy="553998"/>
          </a:xfrm>
          <a:prstGeom prst="rect">
            <a:avLst/>
          </a:prstGeom>
          <a:noFill/>
        </p:spPr>
        <p:txBody>
          <a:bodyPr wrap="square" rtlCol="0">
            <a:spAutoFit/>
          </a:bodyPr>
          <a:lstStyle/>
          <a:p>
            <a:r>
              <a:rPr lang="en-GB" sz="1000" dirty="0">
                <a:solidFill>
                  <a:schemeClr val="bg1">
                    <a:lumMod val="50000"/>
                  </a:schemeClr>
                </a:solidFill>
                <a:latin typeface="Arial" panose="020B0604020202020204" pitchFamily="34" charset="0"/>
                <a:cs typeface="Arial" panose="020B0604020202020204" pitchFamily="34" charset="0"/>
              </a:rPr>
              <a:t>Source: </a:t>
            </a:r>
            <a:r>
              <a:rPr lang="en-GB" sz="1000" dirty="0" err="1">
                <a:solidFill>
                  <a:schemeClr val="bg1">
                    <a:lumMod val="50000"/>
                  </a:schemeClr>
                </a:solidFill>
                <a:latin typeface="Arial" panose="020B0604020202020204" pitchFamily="34" charset="0"/>
                <a:cs typeface="Arial" panose="020B0604020202020204" pitchFamily="34" charset="0"/>
              </a:rPr>
              <a:t>Sperle</a:t>
            </a:r>
            <a:r>
              <a:rPr lang="en-GB" sz="1000" dirty="0">
                <a:solidFill>
                  <a:schemeClr val="bg1">
                    <a:lumMod val="50000"/>
                  </a:schemeClr>
                </a:solidFill>
                <a:latin typeface="Arial" panose="020B0604020202020204" pitchFamily="34" charset="0"/>
                <a:cs typeface="Arial" panose="020B0604020202020204" pitchFamily="34" charset="0"/>
              </a:rPr>
              <a:t> I, </a:t>
            </a:r>
            <a:r>
              <a:rPr lang="en-GB" sz="1000" dirty="0" err="1">
                <a:solidFill>
                  <a:schemeClr val="bg1">
                    <a:lumMod val="50000"/>
                  </a:schemeClr>
                </a:solidFill>
                <a:latin typeface="Arial" panose="020B0604020202020204" pitchFamily="34" charset="0"/>
                <a:cs typeface="Arial" panose="020B0604020202020204" pitchFamily="34" charset="0"/>
              </a:rPr>
              <a:t>Hedrich</a:t>
            </a:r>
            <a:r>
              <a:rPr lang="en-GB" sz="1000" dirty="0">
                <a:solidFill>
                  <a:schemeClr val="bg1">
                    <a:lumMod val="50000"/>
                  </a:schemeClr>
                </a:solidFill>
                <a:latin typeface="Arial" panose="020B0604020202020204" pitchFamily="34" charset="0"/>
                <a:cs typeface="Arial" panose="020B0604020202020204" pitchFamily="34" charset="0"/>
              </a:rPr>
              <a:t> D, Palczak K, Singleton N, Zimmermann R. Barriers to HCV testing in drug treatment services for people who inject drugs. Poster session presented at: 7th International Symposium on Hepatitis Care in Drug Users; 2018 19-21 Sep; Cascais, Portugal.</a:t>
            </a:r>
          </a:p>
        </p:txBody>
      </p:sp>
    </p:spTree>
    <p:extLst>
      <p:ext uri="{BB962C8B-B14F-4D97-AF65-F5344CB8AC3E}">
        <p14:creationId xmlns:p14="http://schemas.microsoft.com/office/powerpoint/2010/main" val="4073418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eaLnBrk="1" hangingPunct="1"/>
            <a:r>
              <a:rPr lang="en-GB" dirty="0">
                <a:latin typeface="Arial" charset="0"/>
                <a:cs typeface="Arial" charset="0"/>
              </a:rPr>
              <a:t>Barriers to HBV and HCV testing</a:t>
            </a:r>
            <a:br>
              <a:rPr lang="en-GB" sz="3300" dirty="0">
                <a:latin typeface="Arial" charset="0"/>
                <a:cs typeface="Arial" charset="0"/>
              </a:rPr>
            </a:br>
            <a:r>
              <a:rPr lang="en-GB" sz="2000" dirty="0">
                <a:solidFill>
                  <a:srgbClr val="F50909"/>
                </a:solidFill>
                <a:latin typeface="Arial" charset="0"/>
                <a:cs typeface="Arial" charset="0"/>
              </a:rPr>
              <a:t>Template slide on country situation</a:t>
            </a:r>
          </a:p>
        </p:txBody>
      </p:sp>
      <p:sp>
        <p:nvSpPr>
          <p:cNvPr id="3" name="Pladsholder til indhold 2"/>
          <p:cNvSpPr>
            <a:spLocks noGrp="1"/>
          </p:cNvSpPr>
          <p:nvPr>
            <p:ph idx="1"/>
          </p:nvPr>
        </p:nvSpPr>
        <p:spPr/>
        <p:txBody>
          <a:bodyPr/>
          <a:lstStyle/>
          <a:p>
            <a:pPr marL="0" indent="0">
              <a:buNone/>
              <a:defRPr/>
            </a:pPr>
            <a:r>
              <a:rPr lang="en-GB" dirty="0">
                <a:solidFill>
                  <a:srgbClr val="FF0000"/>
                </a:solidFill>
              </a:rPr>
              <a:t>Populate this slide with the below, using any available evidence from the national or local level</a:t>
            </a:r>
          </a:p>
          <a:p>
            <a:pPr eaLnBrk="1" hangingPunct="1">
              <a:defRPr/>
            </a:pPr>
            <a:r>
              <a:rPr lang="en-GB" i="1" dirty="0">
                <a:solidFill>
                  <a:srgbClr val="FF0000"/>
                </a:solidFill>
              </a:rPr>
              <a:t>What are the barriers to patients asking for an HBV or HCV test?</a:t>
            </a:r>
          </a:p>
          <a:p>
            <a:pPr eaLnBrk="1" hangingPunct="1">
              <a:defRPr/>
            </a:pPr>
            <a:endParaRPr lang="en-GB" i="1" dirty="0">
              <a:solidFill>
                <a:srgbClr val="FF0000"/>
              </a:solidFill>
            </a:endParaRPr>
          </a:p>
          <a:p>
            <a:pPr eaLnBrk="1" hangingPunct="1">
              <a:defRPr/>
            </a:pPr>
            <a:r>
              <a:rPr lang="en-GB" i="1" dirty="0">
                <a:solidFill>
                  <a:srgbClr val="FF0000"/>
                </a:solidFill>
              </a:rPr>
              <a:t>What are the barriers to healthcare providers offering an HBV or HCV test?</a:t>
            </a:r>
            <a:br>
              <a:rPr lang="en-GB" i="1" dirty="0">
                <a:solidFill>
                  <a:srgbClr val="FF0000"/>
                </a:solidFill>
              </a:rPr>
            </a:br>
            <a:endParaRPr lang="en-GB" i="1" dirty="0">
              <a:solidFill>
                <a:srgbClr val="FF0000"/>
              </a:solidFill>
            </a:endParaRPr>
          </a:p>
          <a:p>
            <a:pPr eaLnBrk="1" hangingPunct="1">
              <a:defRPr/>
            </a:pPr>
            <a:r>
              <a:rPr lang="en-GB" i="1" dirty="0">
                <a:solidFill>
                  <a:srgbClr val="FF0000"/>
                </a:solidFill>
              </a:rPr>
              <a:t>What are other barriers?</a:t>
            </a:r>
          </a:p>
          <a:p>
            <a:pPr marL="0" indent="0">
              <a:buNone/>
              <a:defRPr/>
            </a:pPr>
            <a:endParaRPr lang="en-GB" i="1" dirty="0">
              <a:solidFill>
                <a:srgbClr val="7F7F7F"/>
              </a:solidFill>
            </a:endParaRPr>
          </a:p>
        </p:txBody>
      </p:sp>
    </p:spTree>
    <p:extLst>
      <p:ext uri="{BB962C8B-B14F-4D97-AF65-F5344CB8AC3E}">
        <p14:creationId xmlns:p14="http://schemas.microsoft.com/office/powerpoint/2010/main" val="1910978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pPr algn="ctr" eaLnBrk="1" hangingPunct="1"/>
            <a:r>
              <a:rPr lang="en-GB" dirty="0">
                <a:latin typeface="Arial" charset="0"/>
                <a:cs typeface="Arial" charset="0"/>
              </a:rPr>
              <a:t>Creating more testing opportunities</a:t>
            </a:r>
            <a:br>
              <a:rPr lang="en-GB" dirty="0">
                <a:latin typeface="Arial" charset="0"/>
                <a:cs typeface="Arial" charset="0"/>
              </a:rPr>
            </a:br>
            <a:endParaRPr lang="en-GB" dirty="0">
              <a:latin typeface="Arial" charset="0"/>
              <a:cs typeface="Arial" charset="0"/>
            </a:endParaRPr>
          </a:p>
        </p:txBody>
      </p:sp>
      <p:sp>
        <p:nvSpPr>
          <p:cNvPr id="2" name="Text Placeholder 1">
            <a:extLst>
              <a:ext uri="{FF2B5EF4-FFF2-40B4-BE49-F238E27FC236}">
                <a16:creationId xmlns:a16="http://schemas.microsoft.com/office/drawing/2014/main" id="{6897C2EC-A659-4FEC-9A50-2FF0085C547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91363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normAutofit/>
          </a:bodyPr>
          <a:lstStyle/>
          <a:p>
            <a:pPr algn="ctr" eaLnBrk="1" hangingPunct="1"/>
            <a:r>
              <a:rPr lang="en-GB" dirty="0">
                <a:latin typeface="Arial" charset="0"/>
                <a:cs typeface="Arial" charset="0"/>
              </a:rPr>
              <a:t>Creating more testing opportunities</a:t>
            </a:r>
            <a:endParaRPr lang="en-GB" sz="2000" dirty="0">
              <a:latin typeface="Arial" charset="0"/>
              <a:cs typeface="Arial" charset="0"/>
            </a:endParaRPr>
          </a:p>
        </p:txBody>
      </p:sp>
      <p:sp>
        <p:nvSpPr>
          <p:cNvPr id="3" name="Content Placeholder 2"/>
          <p:cNvSpPr>
            <a:spLocks noGrp="1"/>
          </p:cNvSpPr>
          <p:nvPr>
            <p:ph idx="1"/>
          </p:nvPr>
        </p:nvSpPr>
        <p:spPr>
          <a:xfrm>
            <a:off x="1881351" y="1334814"/>
            <a:ext cx="9472448" cy="4842149"/>
          </a:xfrm>
        </p:spPr>
        <p:txBody>
          <a:bodyPr>
            <a:normAutofit lnSpcReduction="10000"/>
          </a:bodyPr>
          <a:lstStyle/>
          <a:p>
            <a:r>
              <a:rPr lang="en-GB" dirty="0"/>
              <a:t>The WHO guidelines states that effective interventions that increase testing uptake, improve linkage and retention in care and provide preventative care should vary and depend on the local context, including the health-care delivery system, geography and target population. WHO recommends </a:t>
            </a:r>
            <a:r>
              <a:rPr lang="en-GB" b="1" dirty="0">
                <a:solidFill>
                  <a:srgbClr val="009640"/>
                </a:solidFill>
              </a:rPr>
              <a:t>four key components</a:t>
            </a:r>
            <a:r>
              <a:rPr lang="en-GB" dirty="0">
                <a:solidFill>
                  <a:srgbClr val="009640"/>
                </a:solidFill>
              </a:rPr>
              <a:t> </a:t>
            </a:r>
            <a:r>
              <a:rPr lang="en-GB" dirty="0"/>
              <a:t>to increase update of testing:</a:t>
            </a:r>
          </a:p>
          <a:p>
            <a:pPr lvl="1"/>
            <a:r>
              <a:rPr lang="en-GB" dirty="0"/>
              <a:t>Promotion of HBV testing by lay health workers</a:t>
            </a:r>
          </a:p>
          <a:p>
            <a:pPr lvl="1"/>
            <a:r>
              <a:rPr lang="en-GB" dirty="0"/>
              <a:t>Clinician reminders to prompt HCV testing during clinical visits</a:t>
            </a:r>
          </a:p>
          <a:p>
            <a:pPr lvl="1"/>
            <a:r>
              <a:rPr lang="en-GB" dirty="0"/>
              <a:t>Integrated care between mental health and HCV treatment specialists</a:t>
            </a:r>
          </a:p>
          <a:p>
            <a:pPr lvl="1"/>
            <a:r>
              <a:rPr lang="en-GB" dirty="0"/>
              <a:t>Interventions to promote linkage to care for HIV</a:t>
            </a:r>
          </a:p>
          <a:p>
            <a:pPr marL="0" indent="0">
              <a:lnSpc>
                <a:spcPct val="110000"/>
              </a:lnSpc>
              <a:buNone/>
            </a:pPr>
            <a:endParaRPr lang="en-US" dirty="0"/>
          </a:p>
        </p:txBody>
      </p:sp>
      <p:sp>
        <p:nvSpPr>
          <p:cNvPr id="4" name="TextBox 3">
            <a:extLst>
              <a:ext uri="{FF2B5EF4-FFF2-40B4-BE49-F238E27FC236}">
                <a16:creationId xmlns:a16="http://schemas.microsoft.com/office/drawing/2014/main" id="{DA4ECB56-19F9-43A9-8367-7777DCD49E86}"/>
              </a:ext>
            </a:extLst>
          </p:cNvPr>
          <p:cNvSpPr txBox="1"/>
          <p:nvPr/>
        </p:nvSpPr>
        <p:spPr>
          <a:xfrm>
            <a:off x="2018370" y="6171433"/>
            <a:ext cx="7213834" cy="246221"/>
          </a:xfrm>
          <a:prstGeom prst="rect">
            <a:avLst/>
          </a:prstGeom>
          <a:noFill/>
        </p:spPr>
        <p:txBody>
          <a:bodyPr wrap="none" rtlCol="0">
            <a:spAutoFit/>
          </a:bodyPr>
          <a:lstStyle/>
          <a:p>
            <a:r>
              <a:rPr lang="en-GB" sz="1000" dirty="0">
                <a:solidFill>
                  <a:schemeClr val="bg1">
                    <a:lumMod val="50000"/>
                  </a:schemeClr>
                </a:solidFill>
                <a:latin typeface="Arial" panose="020B0604020202020204" pitchFamily="34" charset="0"/>
                <a:cs typeface="Arial" panose="020B0604020202020204" pitchFamily="34" charset="0"/>
              </a:rPr>
              <a:t>Source: World Health Organization. WHO guidelines on hepatitis B and C testing. Geneva: World Health Organization; 2017.</a:t>
            </a:r>
          </a:p>
        </p:txBody>
      </p:sp>
    </p:spTree>
    <p:extLst>
      <p:ext uri="{BB962C8B-B14F-4D97-AF65-F5344CB8AC3E}">
        <p14:creationId xmlns:p14="http://schemas.microsoft.com/office/powerpoint/2010/main" val="2749649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normAutofit/>
          </a:bodyPr>
          <a:lstStyle/>
          <a:p>
            <a:pPr algn="ctr"/>
            <a:r>
              <a:rPr lang="en-GB" dirty="0">
                <a:latin typeface="Arial" charset="0"/>
                <a:cs typeface="Arial" charset="0"/>
              </a:rPr>
              <a:t>Creating more testing opportunities</a:t>
            </a:r>
            <a:endParaRPr lang="en-GB" sz="2000" dirty="0">
              <a:latin typeface="Arial" charset="0"/>
              <a:cs typeface="Arial" charset="0"/>
            </a:endParaRPr>
          </a:p>
        </p:txBody>
      </p:sp>
      <p:sp>
        <p:nvSpPr>
          <p:cNvPr id="3" name="Content Placeholder 2"/>
          <p:cNvSpPr>
            <a:spLocks noGrp="1"/>
          </p:cNvSpPr>
          <p:nvPr>
            <p:ph idx="1"/>
          </p:nvPr>
        </p:nvSpPr>
        <p:spPr/>
        <p:txBody>
          <a:bodyPr>
            <a:normAutofit/>
          </a:bodyPr>
          <a:lstStyle/>
          <a:p>
            <a:pPr marL="0" indent="0">
              <a:lnSpc>
                <a:spcPct val="110000"/>
              </a:lnSpc>
              <a:buNone/>
            </a:pPr>
            <a:r>
              <a:rPr lang="en-GB" dirty="0"/>
              <a:t>Factors that may increase access to testing in some </a:t>
            </a:r>
            <a:r>
              <a:rPr lang="en-GB" b="1" dirty="0">
                <a:solidFill>
                  <a:srgbClr val="009640"/>
                </a:solidFill>
              </a:rPr>
              <a:t>health care settings </a:t>
            </a:r>
            <a:r>
              <a:rPr lang="en-GB" dirty="0"/>
              <a:t>include:</a:t>
            </a:r>
          </a:p>
          <a:p>
            <a:pPr lvl="1">
              <a:lnSpc>
                <a:spcPct val="110000"/>
              </a:lnSpc>
            </a:pPr>
            <a:r>
              <a:rPr lang="en-GB" dirty="0"/>
              <a:t>Integration with other health services (e.g. HIV)</a:t>
            </a:r>
          </a:p>
          <a:p>
            <a:pPr lvl="1">
              <a:lnSpc>
                <a:spcPct val="110000"/>
              </a:lnSpc>
            </a:pPr>
            <a:r>
              <a:rPr lang="en-GB" dirty="0"/>
              <a:t>Decentralisation of testing to other health care settings (including primary care, HIV, tuberculosis or STI clinics, drug treatment and harm reduction services and inpatient and outpatient hospital settings)</a:t>
            </a:r>
          </a:p>
          <a:p>
            <a:pPr lvl="1">
              <a:lnSpc>
                <a:spcPct val="110000"/>
              </a:lnSpc>
            </a:pPr>
            <a:r>
              <a:rPr lang="en-GB" dirty="0"/>
              <a:t>Task sharing of testing responsibilities to other health workers, including trained lay providers. </a:t>
            </a:r>
          </a:p>
          <a:p>
            <a:pPr>
              <a:lnSpc>
                <a:spcPct val="110000"/>
              </a:lnSpc>
            </a:pPr>
            <a:endParaRPr lang="en-US" dirty="0"/>
          </a:p>
        </p:txBody>
      </p:sp>
      <p:sp>
        <p:nvSpPr>
          <p:cNvPr id="4" name="Rectangle 4">
            <a:extLst>
              <a:ext uri="{FF2B5EF4-FFF2-40B4-BE49-F238E27FC236}">
                <a16:creationId xmlns:a16="http://schemas.microsoft.com/office/drawing/2014/main" id="{E1215B0D-476E-42F8-BB94-6FB0323074E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TextBox 9">
            <a:extLst>
              <a:ext uri="{FF2B5EF4-FFF2-40B4-BE49-F238E27FC236}">
                <a16:creationId xmlns:a16="http://schemas.microsoft.com/office/drawing/2014/main" id="{28912D3F-FCF7-4713-8796-B581A9DA03EF}"/>
              </a:ext>
            </a:extLst>
          </p:cNvPr>
          <p:cNvSpPr txBox="1"/>
          <p:nvPr/>
        </p:nvSpPr>
        <p:spPr>
          <a:xfrm>
            <a:off x="2018370" y="6171433"/>
            <a:ext cx="7213834" cy="246221"/>
          </a:xfrm>
          <a:prstGeom prst="rect">
            <a:avLst/>
          </a:prstGeom>
          <a:noFill/>
        </p:spPr>
        <p:txBody>
          <a:bodyPr wrap="none" rtlCol="0">
            <a:spAutoFit/>
          </a:bodyPr>
          <a:lstStyle/>
          <a:p>
            <a:r>
              <a:rPr lang="en-GB" sz="1000" dirty="0">
                <a:solidFill>
                  <a:schemeClr val="bg1">
                    <a:lumMod val="50000"/>
                  </a:schemeClr>
                </a:solidFill>
                <a:latin typeface="Arial" panose="020B0604020202020204" pitchFamily="34" charset="0"/>
                <a:cs typeface="Arial" panose="020B0604020202020204" pitchFamily="34" charset="0"/>
              </a:rPr>
              <a:t>Source: World Health Organization. WHO guidelines on hepatitis B and C testing. Geneva: World Health Organization; 2017.</a:t>
            </a:r>
          </a:p>
        </p:txBody>
      </p:sp>
    </p:spTree>
    <p:extLst>
      <p:ext uri="{BB962C8B-B14F-4D97-AF65-F5344CB8AC3E}">
        <p14:creationId xmlns:p14="http://schemas.microsoft.com/office/powerpoint/2010/main" val="2521540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normAutofit/>
          </a:bodyPr>
          <a:lstStyle/>
          <a:p>
            <a:pPr algn="ctr"/>
            <a:r>
              <a:rPr lang="en-GB" dirty="0">
                <a:latin typeface="Arial" charset="0"/>
                <a:cs typeface="Arial" charset="0"/>
              </a:rPr>
              <a:t>Creating more testing opportunities</a:t>
            </a:r>
            <a:endParaRPr lang="en-GB" sz="2000" dirty="0">
              <a:latin typeface="Arial" charset="0"/>
              <a:cs typeface="Arial" charset="0"/>
            </a:endParaRPr>
          </a:p>
        </p:txBody>
      </p:sp>
      <p:sp>
        <p:nvSpPr>
          <p:cNvPr id="3" name="Content Placeholder 2"/>
          <p:cNvSpPr>
            <a:spLocks noGrp="1"/>
          </p:cNvSpPr>
          <p:nvPr>
            <p:ph idx="1"/>
          </p:nvPr>
        </p:nvSpPr>
        <p:spPr>
          <a:xfrm>
            <a:off x="1881351" y="1452395"/>
            <a:ext cx="9472448" cy="4724568"/>
          </a:xfrm>
        </p:spPr>
        <p:txBody>
          <a:bodyPr>
            <a:normAutofit lnSpcReduction="10000"/>
          </a:bodyPr>
          <a:lstStyle/>
          <a:p>
            <a:pPr marL="0" indent="0">
              <a:buNone/>
            </a:pPr>
            <a:r>
              <a:rPr lang="en-GB" b="1" dirty="0">
                <a:solidFill>
                  <a:srgbClr val="009640"/>
                </a:solidFill>
              </a:rPr>
              <a:t>Community-based testing</a:t>
            </a:r>
            <a:r>
              <a:rPr lang="en-GB" dirty="0">
                <a:solidFill>
                  <a:srgbClr val="009640"/>
                </a:solidFill>
              </a:rPr>
              <a:t> </a:t>
            </a:r>
            <a:r>
              <a:rPr lang="en-GB" dirty="0"/>
              <a:t>can help reach certain at-risk populations. Evidence for community-based testing interventions include examples that utilised:</a:t>
            </a:r>
          </a:p>
          <a:p>
            <a:pPr lvl="1"/>
            <a:r>
              <a:rPr lang="en-GB" dirty="0"/>
              <a:t>Mobile/outreach testing through mobile vans or tents at community sites (e.g. churches, mosques, bars, clubs, etc). </a:t>
            </a:r>
          </a:p>
          <a:p>
            <a:pPr lvl="1"/>
            <a:r>
              <a:rPr lang="en-GB" dirty="0"/>
              <a:t>Door-to-door/home-based testing</a:t>
            </a:r>
          </a:p>
          <a:p>
            <a:pPr lvl="1"/>
            <a:r>
              <a:rPr lang="en-GB" dirty="0"/>
              <a:t>National testing campaigns </a:t>
            </a:r>
          </a:p>
          <a:p>
            <a:pPr lvl="1"/>
            <a:r>
              <a:rPr lang="en-GB" dirty="0"/>
              <a:t>Mass media and social media awareness campaigns</a:t>
            </a:r>
          </a:p>
          <a:p>
            <a:pPr lvl="1"/>
            <a:r>
              <a:rPr lang="en-GB" dirty="0"/>
              <a:t>Workplace testing</a:t>
            </a:r>
          </a:p>
          <a:p>
            <a:pPr lvl="1"/>
            <a:r>
              <a:rPr lang="en-GB" dirty="0"/>
              <a:t>Testing in schools, colleges or other educational establishments</a:t>
            </a:r>
          </a:p>
          <a:p>
            <a:pPr lvl="1"/>
            <a:r>
              <a:rPr lang="en-GB" dirty="0"/>
              <a:t>Testing in prions and other correctional system settings</a:t>
            </a:r>
          </a:p>
          <a:p>
            <a:pPr marL="0" indent="0">
              <a:lnSpc>
                <a:spcPct val="110000"/>
              </a:lnSpc>
              <a:buNone/>
            </a:pPr>
            <a:endParaRPr lang="en-US" dirty="0"/>
          </a:p>
        </p:txBody>
      </p:sp>
      <p:sp>
        <p:nvSpPr>
          <p:cNvPr id="5" name="TextBox 4">
            <a:extLst>
              <a:ext uri="{FF2B5EF4-FFF2-40B4-BE49-F238E27FC236}">
                <a16:creationId xmlns:a16="http://schemas.microsoft.com/office/drawing/2014/main" id="{0F8F2D53-47F5-470D-A4E6-C3E821A090B2}"/>
              </a:ext>
            </a:extLst>
          </p:cNvPr>
          <p:cNvSpPr txBox="1"/>
          <p:nvPr/>
        </p:nvSpPr>
        <p:spPr>
          <a:xfrm>
            <a:off x="2018370" y="6171433"/>
            <a:ext cx="7213834" cy="246221"/>
          </a:xfrm>
          <a:prstGeom prst="rect">
            <a:avLst/>
          </a:prstGeom>
          <a:noFill/>
        </p:spPr>
        <p:txBody>
          <a:bodyPr wrap="none" rtlCol="0">
            <a:spAutoFit/>
          </a:bodyPr>
          <a:lstStyle/>
          <a:p>
            <a:r>
              <a:rPr lang="en-GB" sz="1000" dirty="0">
                <a:solidFill>
                  <a:schemeClr val="bg1">
                    <a:lumMod val="50000"/>
                  </a:schemeClr>
                </a:solidFill>
                <a:latin typeface="Arial" panose="020B0604020202020204" pitchFamily="34" charset="0"/>
                <a:cs typeface="Arial" panose="020B0604020202020204" pitchFamily="34" charset="0"/>
              </a:rPr>
              <a:t>Source: World Health Organization. WHO guidelines on hepatitis B and C testing. Geneva: World Health Organization; 2017.</a:t>
            </a:r>
          </a:p>
        </p:txBody>
      </p:sp>
    </p:spTree>
    <p:extLst>
      <p:ext uri="{BB962C8B-B14F-4D97-AF65-F5344CB8AC3E}">
        <p14:creationId xmlns:p14="http://schemas.microsoft.com/office/powerpoint/2010/main" val="3365209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algn="ctr" eaLnBrk="1" hangingPunct="1"/>
            <a:r>
              <a:rPr lang="en-GB" dirty="0"/>
              <a:t>What are HBV and HCV?</a:t>
            </a:r>
          </a:p>
        </p:txBody>
      </p:sp>
      <p:sp>
        <p:nvSpPr>
          <p:cNvPr id="3" name="Content Placeholder 2"/>
          <p:cNvSpPr>
            <a:spLocks noGrp="1"/>
          </p:cNvSpPr>
          <p:nvPr>
            <p:ph idx="1"/>
          </p:nvPr>
        </p:nvSpPr>
        <p:spPr/>
        <p:txBody>
          <a:bodyPr rtlCol="0">
            <a:normAutofit/>
          </a:bodyPr>
          <a:lstStyle/>
          <a:p>
            <a:pPr>
              <a:spcAft>
                <a:spcPts val="0"/>
              </a:spcAft>
              <a:defRPr/>
            </a:pPr>
            <a:r>
              <a:rPr lang="en-GB" b="1" dirty="0"/>
              <a:t>Hepatitis B virus (HBV) </a:t>
            </a:r>
            <a:r>
              <a:rPr lang="en-GB" dirty="0"/>
              <a:t>and </a:t>
            </a:r>
            <a:r>
              <a:rPr lang="en-GB" b="1" dirty="0"/>
              <a:t>hepatitis C virus (HCV) </a:t>
            </a:r>
            <a:r>
              <a:rPr lang="en-GB" dirty="0"/>
              <a:t>are both </a:t>
            </a:r>
            <a:r>
              <a:rPr lang="en-GB" b="1" dirty="0">
                <a:solidFill>
                  <a:srgbClr val="009640"/>
                </a:solidFill>
              </a:rPr>
              <a:t>viruses that attack the liver</a:t>
            </a:r>
            <a:br>
              <a:rPr lang="en-GB" b="1" dirty="0">
                <a:solidFill>
                  <a:srgbClr val="009640"/>
                </a:solidFill>
              </a:rPr>
            </a:br>
            <a:endParaRPr lang="en-GB" sz="1100" dirty="0">
              <a:solidFill>
                <a:srgbClr val="7F7F7F"/>
              </a:solidFill>
            </a:endParaRPr>
          </a:p>
          <a:p>
            <a:pPr marL="342900" lvl="1" indent="-342900">
              <a:spcAft>
                <a:spcPts val="0"/>
              </a:spcAft>
              <a:defRPr/>
            </a:pPr>
            <a:r>
              <a:rPr lang="en-GB" sz="2000" b="1" dirty="0"/>
              <a:t>HBV and HCV cause</a:t>
            </a:r>
            <a:r>
              <a:rPr lang="en-GB" sz="2000" dirty="0"/>
              <a:t>:</a:t>
            </a:r>
          </a:p>
          <a:p>
            <a:pPr marL="742950" lvl="2" indent="-342900">
              <a:defRPr/>
            </a:pPr>
            <a:r>
              <a:rPr lang="en-GB" dirty="0"/>
              <a:t>Scarring of the liver tissue (</a:t>
            </a:r>
            <a:r>
              <a:rPr lang="en-GB" i="1" dirty="0"/>
              <a:t>cirrhosis</a:t>
            </a:r>
            <a:r>
              <a:rPr lang="en-GB" dirty="0"/>
              <a:t>)</a:t>
            </a:r>
          </a:p>
          <a:p>
            <a:pPr marL="742950" lvl="2" indent="-342900">
              <a:defRPr/>
            </a:pPr>
            <a:r>
              <a:rPr lang="en-GB" dirty="0"/>
              <a:t>Liver cancer</a:t>
            </a:r>
          </a:p>
          <a:p>
            <a:pPr marL="742950" lvl="2" indent="-342900">
              <a:defRPr/>
            </a:pPr>
            <a:r>
              <a:rPr lang="en-GB" dirty="0"/>
              <a:t>Liver failure</a:t>
            </a:r>
          </a:p>
          <a:p>
            <a:pPr marL="742950" lvl="2" indent="-342900">
              <a:defRPr/>
            </a:pPr>
            <a:r>
              <a:rPr lang="en-GB" dirty="0"/>
              <a:t>Death</a:t>
            </a:r>
          </a:p>
          <a:p>
            <a:pPr marL="342900" lvl="1" indent="-342900">
              <a:spcAft>
                <a:spcPts val="0"/>
              </a:spcAft>
              <a:defRPr/>
            </a:pPr>
            <a:endParaRPr lang="en-GB" sz="1100" dirty="0"/>
          </a:p>
          <a:p>
            <a:pPr marL="342900" lvl="1" indent="-342900">
              <a:spcAft>
                <a:spcPts val="0"/>
              </a:spcAft>
              <a:defRPr/>
            </a:pPr>
            <a:r>
              <a:rPr lang="en-GB" sz="2000" dirty="0"/>
              <a:t>HBV and HCV disease can progress </a:t>
            </a:r>
            <a:r>
              <a:rPr lang="en-GB" sz="2000" b="1" dirty="0"/>
              <a:t>unnoticed</a:t>
            </a:r>
            <a:r>
              <a:rPr lang="en-GB" sz="2000" dirty="0"/>
              <a:t> over many years</a:t>
            </a:r>
          </a:p>
          <a:p>
            <a:pPr marL="742950" lvl="2" indent="-342900">
              <a:defRPr/>
            </a:pPr>
            <a:r>
              <a:rPr lang="en-US" dirty="0"/>
              <a:t>Increasingly worse liver damage without any outward signs</a:t>
            </a:r>
          </a:p>
          <a:p>
            <a:pPr marL="742950" lvl="2" indent="-342900">
              <a:defRPr/>
            </a:pPr>
            <a:r>
              <a:rPr lang="en-US" dirty="0"/>
              <a:t>People might not feel ill until they have advanced disease</a:t>
            </a:r>
          </a:p>
          <a:p>
            <a:pPr marL="0" lvl="1" indent="0">
              <a:spcAft>
                <a:spcPts val="0"/>
              </a:spcAft>
              <a:buNone/>
              <a:defRPr/>
            </a:pPr>
            <a:endParaRPr lang="en-GB" dirty="0"/>
          </a:p>
          <a:p>
            <a:pPr marL="400050" lvl="1" indent="0">
              <a:spcAft>
                <a:spcPts val="0"/>
              </a:spcAft>
              <a:buNone/>
              <a:defRPr/>
            </a:pPr>
            <a:endParaRPr lang="en-GB" dirty="0"/>
          </a:p>
          <a:p>
            <a:pPr lvl="1">
              <a:spcAft>
                <a:spcPts val="0"/>
              </a:spcAft>
              <a:buFont typeface="Arial" pitchFamily="34" charset="0"/>
              <a:buChar char="–"/>
              <a:defRPr/>
            </a:pPr>
            <a:endParaRPr lang="en-GB" dirty="0">
              <a:solidFill>
                <a:srgbClr val="7F7F7F"/>
              </a:solidFill>
            </a:endParaRPr>
          </a:p>
          <a:p>
            <a:pPr lvl="1">
              <a:spcAft>
                <a:spcPts val="0"/>
              </a:spcAft>
              <a:buFont typeface="Arial" pitchFamily="34" charset="0"/>
              <a:buChar char="–"/>
              <a:defRPr/>
            </a:pPr>
            <a:endParaRPr lang="en-GB" dirty="0">
              <a:solidFill>
                <a:srgbClr val="7F7F7F"/>
              </a:solidFill>
            </a:endParaRPr>
          </a:p>
        </p:txBody>
      </p:sp>
    </p:spTree>
    <p:extLst>
      <p:ext uri="{BB962C8B-B14F-4D97-AF65-F5344CB8AC3E}">
        <p14:creationId xmlns:p14="http://schemas.microsoft.com/office/powerpoint/2010/main" val="2591060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normAutofit fontScale="90000"/>
          </a:bodyPr>
          <a:lstStyle/>
          <a:p>
            <a:pPr algn="ctr" eaLnBrk="1" hangingPunct="1"/>
            <a:r>
              <a:rPr lang="en-GB" dirty="0">
                <a:latin typeface="Arial" charset="0"/>
                <a:cs typeface="Arial" charset="0"/>
              </a:rPr>
              <a:t>Creating more testing opportunities:</a:t>
            </a:r>
            <a:br>
              <a:rPr lang="en-GB" dirty="0">
                <a:latin typeface="Arial" charset="0"/>
                <a:cs typeface="Arial" charset="0"/>
              </a:rPr>
            </a:br>
            <a:r>
              <a:rPr lang="en-GB" sz="2700" dirty="0">
                <a:latin typeface="Arial" charset="0"/>
                <a:cs typeface="Arial" charset="0"/>
              </a:rPr>
              <a:t>Key principles</a:t>
            </a:r>
          </a:p>
        </p:txBody>
      </p:sp>
      <p:sp>
        <p:nvSpPr>
          <p:cNvPr id="104451" name="Content Placeholder 2"/>
          <p:cNvSpPr>
            <a:spLocks noGrp="1"/>
          </p:cNvSpPr>
          <p:nvPr>
            <p:ph idx="1"/>
          </p:nvPr>
        </p:nvSpPr>
        <p:spPr>
          <a:xfrm>
            <a:off x="1881351" y="1452394"/>
            <a:ext cx="4214649" cy="4836893"/>
          </a:xfrm>
        </p:spPr>
        <p:txBody>
          <a:bodyPr>
            <a:normAutofit/>
          </a:bodyPr>
          <a:lstStyle/>
          <a:p>
            <a:pPr marL="0" indent="0">
              <a:lnSpc>
                <a:spcPct val="110000"/>
              </a:lnSpc>
              <a:buNone/>
            </a:pPr>
            <a:r>
              <a:rPr lang="en-GB" sz="2400" dirty="0"/>
              <a:t>Testing programmes should follow international and regional guidelines, including from the WHO and the 2018 ECDC guidance on integrated testing for viral hepatitis and HIV, and adhere to the Guiding principles of testing</a:t>
            </a:r>
          </a:p>
        </p:txBody>
      </p:sp>
      <p:pic>
        <p:nvPicPr>
          <p:cNvPr id="2" name="Picture 1">
            <a:extLst>
              <a:ext uri="{FF2B5EF4-FFF2-40B4-BE49-F238E27FC236}">
                <a16:creationId xmlns:a16="http://schemas.microsoft.com/office/drawing/2014/main" id="{20449617-2DA0-4125-BD65-9C132345E5DC}"/>
              </a:ext>
            </a:extLst>
          </p:cNvPr>
          <p:cNvPicPr>
            <a:picLocks noChangeAspect="1"/>
          </p:cNvPicPr>
          <p:nvPr/>
        </p:nvPicPr>
        <p:blipFill>
          <a:blip r:embed="rId3"/>
          <a:stretch>
            <a:fillRect/>
          </a:stretch>
        </p:blipFill>
        <p:spPr>
          <a:xfrm rot="21166667">
            <a:off x="6444155" y="1455235"/>
            <a:ext cx="2615422" cy="3947531"/>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CA7F0F9D-DDC2-457E-983A-4035F9B5A88F}"/>
              </a:ext>
            </a:extLst>
          </p:cNvPr>
          <p:cNvPicPr>
            <a:picLocks noChangeAspect="1"/>
          </p:cNvPicPr>
          <p:nvPr/>
        </p:nvPicPr>
        <p:blipFill>
          <a:blip r:embed="rId4"/>
          <a:stretch>
            <a:fillRect/>
          </a:stretch>
        </p:blipFill>
        <p:spPr>
          <a:xfrm rot="1024822">
            <a:off x="8652982" y="2143890"/>
            <a:ext cx="2753701" cy="38253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A00F7F6B-55AC-450F-A219-BBD7F66F7B8F}"/>
              </a:ext>
            </a:extLst>
          </p:cNvPr>
          <p:cNvSpPr txBox="1"/>
          <p:nvPr/>
        </p:nvSpPr>
        <p:spPr>
          <a:xfrm>
            <a:off x="1515859" y="5545093"/>
            <a:ext cx="4690533" cy="861774"/>
          </a:xfrm>
          <a:prstGeom prst="rect">
            <a:avLst/>
          </a:prstGeom>
          <a:noFill/>
        </p:spPr>
        <p:txBody>
          <a:bodyPr wrap="square" rtlCol="0">
            <a:spAutoFit/>
          </a:bodyPr>
          <a:lstStyle/>
          <a:p>
            <a:r>
              <a:rPr lang="en-GB" sz="1000" dirty="0">
                <a:solidFill>
                  <a:schemeClr val="bg1">
                    <a:lumMod val="50000"/>
                  </a:schemeClr>
                </a:solidFill>
                <a:latin typeface="Arial" panose="020B0604020202020204" pitchFamily="34" charset="0"/>
                <a:cs typeface="Arial" panose="020B0604020202020204" pitchFamily="34" charset="0"/>
              </a:rPr>
              <a:t>World Health Organization. WHO guidelines on hepatitis B and C testing. Geneva: World Health Organization; 2017.</a:t>
            </a:r>
          </a:p>
          <a:p>
            <a:r>
              <a:rPr lang="en-GB" sz="1000" dirty="0">
                <a:solidFill>
                  <a:schemeClr val="bg1">
                    <a:lumMod val="50000"/>
                  </a:schemeClr>
                </a:solidFill>
                <a:latin typeface="Arial" panose="020B0604020202020204" pitchFamily="34" charset="0"/>
                <a:cs typeface="Arial" panose="020B0604020202020204" pitchFamily="34" charset="0"/>
              </a:rPr>
              <a:t>European Centre for Disease Prevention and Control. Public health guidance on HIV, hepatitis B and C testing in the EU/EEA – An integrated approach. Stockholm: ECDC; 2018.</a:t>
            </a:r>
          </a:p>
        </p:txBody>
      </p:sp>
    </p:spTree>
    <p:extLst>
      <p:ext uri="{BB962C8B-B14F-4D97-AF65-F5344CB8AC3E}">
        <p14:creationId xmlns:p14="http://schemas.microsoft.com/office/powerpoint/2010/main" val="3234790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ctr" eaLnBrk="1" hangingPunct="1"/>
            <a:r>
              <a:rPr lang="en-GB" dirty="0">
                <a:latin typeface="Arial" charset="0"/>
                <a:cs typeface="Arial" charset="0"/>
              </a:rPr>
              <a:t>Conclusions</a:t>
            </a:r>
          </a:p>
        </p:txBody>
      </p:sp>
      <p:sp>
        <p:nvSpPr>
          <p:cNvPr id="2" name="Text Placeholder 1">
            <a:extLst>
              <a:ext uri="{FF2B5EF4-FFF2-40B4-BE49-F238E27FC236}">
                <a16:creationId xmlns:a16="http://schemas.microsoft.com/office/drawing/2014/main" id="{6C93757D-B6DD-474D-BCF0-3108A2EA3F5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337896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gn="ctr" eaLnBrk="1" hangingPunct="1"/>
            <a:r>
              <a:rPr lang="da-DK" dirty="0">
                <a:latin typeface="Arial" charset="0"/>
                <a:cs typeface="Arial" charset="0"/>
              </a:rPr>
              <a:t>Conclusions</a:t>
            </a:r>
          </a:p>
        </p:txBody>
      </p:sp>
      <p:sp>
        <p:nvSpPr>
          <p:cNvPr id="3" name="Content Placeholder 2"/>
          <p:cNvSpPr>
            <a:spLocks noGrp="1"/>
          </p:cNvSpPr>
          <p:nvPr>
            <p:ph idx="1"/>
          </p:nvPr>
        </p:nvSpPr>
        <p:spPr/>
        <p:txBody>
          <a:bodyPr rtlCol="0">
            <a:normAutofit/>
          </a:bodyPr>
          <a:lstStyle/>
          <a:p>
            <a:pPr marL="0" indent="0">
              <a:lnSpc>
                <a:spcPct val="110000"/>
              </a:lnSpc>
              <a:spcAft>
                <a:spcPts val="0"/>
              </a:spcAft>
              <a:buNone/>
              <a:defRPr/>
            </a:pPr>
            <a:r>
              <a:rPr lang="da-DK" b="1" dirty="0"/>
              <a:t>Rationale for HBV and HCV </a:t>
            </a:r>
            <a:r>
              <a:rPr lang="en-GB" b="1" dirty="0"/>
              <a:t>testing</a:t>
            </a:r>
          </a:p>
          <a:p>
            <a:pPr lvl="1">
              <a:lnSpc>
                <a:spcPct val="110000"/>
              </a:lnSpc>
              <a:defRPr/>
            </a:pPr>
            <a:r>
              <a:rPr lang="da-DK" dirty="0"/>
              <a:t>HBV and HCV </a:t>
            </a:r>
            <a:r>
              <a:rPr lang="da-DK" dirty="0" err="1"/>
              <a:t>are</a:t>
            </a:r>
            <a:r>
              <a:rPr lang="da-DK" dirty="0"/>
              <a:t> </a:t>
            </a:r>
            <a:r>
              <a:rPr lang="da-DK" b="1" dirty="0">
                <a:solidFill>
                  <a:srgbClr val="009640"/>
                </a:solidFill>
              </a:rPr>
              <a:t>major </a:t>
            </a:r>
            <a:r>
              <a:rPr lang="da-DK" b="1" dirty="0" err="1">
                <a:solidFill>
                  <a:srgbClr val="009640"/>
                </a:solidFill>
              </a:rPr>
              <a:t>health</a:t>
            </a:r>
            <a:r>
              <a:rPr lang="da-DK" b="1" dirty="0">
                <a:solidFill>
                  <a:srgbClr val="009640"/>
                </a:solidFill>
              </a:rPr>
              <a:t> problems </a:t>
            </a:r>
            <a:r>
              <a:rPr lang="da-DK" dirty="0"/>
              <a:t>in </a:t>
            </a:r>
            <a:r>
              <a:rPr lang="da-DK" dirty="0" err="1"/>
              <a:t>many</a:t>
            </a:r>
            <a:r>
              <a:rPr lang="da-DK" dirty="0"/>
              <a:t> European </a:t>
            </a:r>
            <a:r>
              <a:rPr lang="da-DK" dirty="0" err="1"/>
              <a:t>countries</a:t>
            </a:r>
            <a:endParaRPr lang="da-DK" dirty="0"/>
          </a:p>
          <a:p>
            <a:pPr lvl="1">
              <a:lnSpc>
                <a:spcPct val="110000"/>
              </a:lnSpc>
              <a:spcAft>
                <a:spcPts val="0"/>
              </a:spcAft>
              <a:defRPr/>
            </a:pPr>
            <a:r>
              <a:rPr lang="en-GB" b="1" dirty="0">
                <a:solidFill>
                  <a:srgbClr val="009640"/>
                </a:solidFill>
              </a:rPr>
              <a:t>Effective treatment exists!</a:t>
            </a:r>
          </a:p>
          <a:p>
            <a:pPr lvl="1">
              <a:lnSpc>
                <a:spcPct val="110000"/>
              </a:lnSpc>
              <a:spcAft>
                <a:spcPts val="0"/>
              </a:spcAft>
              <a:defRPr/>
            </a:pPr>
            <a:r>
              <a:rPr lang="en-GB" b="1" dirty="0">
                <a:solidFill>
                  <a:srgbClr val="009640"/>
                </a:solidFill>
              </a:rPr>
              <a:t>People will not access treatment if they do not know they need it </a:t>
            </a:r>
            <a:r>
              <a:rPr lang="en-GB" dirty="0"/>
              <a:t>– they </a:t>
            </a:r>
            <a:r>
              <a:rPr lang="en-GB" b="1" dirty="0"/>
              <a:t>must</a:t>
            </a:r>
            <a:r>
              <a:rPr lang="en-GB" dirty="0"/>
              <a:t> learn their HBV and HCV status</a:t>
            </a:r>
          </a:p>
          <a:p>
            <a:pPr lvl="1">
              <a:lnSpc>
                <a:spcPct val="110000"/>
              </a:lnSpc>
              <a:spcAft>
                <a:spcPts val="0"/>
              </a:spcAft>
              <a:defRPr/>
            </a:pPr>
            <a:r>
              <a:rPr lang="en-GB" dirty="0"/>
              <a:t>Knowing may also encourage people to </a:t>
            </a:r>
            <a:r>
              <a:rPr lang="en-GB" b="1" dirty="0">
                <a:solidFill>
                  <a:srgbClr val="009640"/>
                </a:solidFill>
              </a:rPr>
              <a:t>avoid onward transmission</a:t>
            </a:r>
          </a:p>
          <a:p>
            <a:pPr marL="0" indent="0">
              <a:lnSpc>
                <a:spcPct val="110000"/>
              </a:lnSpc>
              <a:spcAft>
                <a:spcPts val="0"/>
              </a:spcAft>
              <a:buNone/>
              <a:defRPr/>
            </a:pPr>
            <a:endParaRPr lang="da-DK" sz="3200" dirty="0"/>
          </a:p>
        </p:txBody>
      </p:sp>
    </p:spTree>
    <p:extLst>
      <p:ext uri="{BB962C8B-B14F-4D97-AF65-F5344CB8AC3E}">
        <p14:creationId xmlns:p14="http://schemas.microsoft.com/office/powerpoint/2010/main" val="3907937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gn="ctr" eaLnBrk="1" hangingPunct="1"/>
            <a:r>
              <a:rPr lang="da-DK" dirty="0">
                <a:latin typeface="Arial" charset="0"/>
                <a:cs typeface="Arial" charset="0"/>
              </a:rPr>
              <a:t>Conclusions</a:t>
            </a:r>
          </a:p>
        </p:txBody>
      </p:sp>
      <p:sp>
        <p:nvSpPr>
          <p:cNvPr id="3" name="Content Placeholder 2"/>
          <p:cNvSpPr>
            <a:spLocks noGrp="1"/>
          </p:cNvSpPr>
          <p:nvPr>
            <p:ph idx="1"/>
          </p:nvPr>
        </p:nvSpPr>
        <p:spPr/>
        <p:txBody>
          <a:bodyPr rtlCol="0">
            <a:normAutofit/>
          </a:bodyPr>
          <a:lstStyle/>
          <a:p>
            <a:pPr marL="0" indent="0">
              <a:lnSpc>
                <a:spcPct val="120000"/>
              </a:lnSpc>
              <a:spcAft>
                <a:spcPts val="0"/>
              </a:spcAft>
              <a:buNone/>
              <a:defRPr/>
            </a:pPr>
            <a:r>
              <a:rPr lang="da-DK" b="1" dirty="0" err="1"/>
              <a:t>Increasing</a:t>
            </a:r>
            <a:r>
              <a:rPr lang="da-DK" b="1" dirty="0"/>
              <a:t> HBV and HCV </a:t>
            </a:r>
            <a:r>
              <a:rPr lang="da-DK" b="1" dirty="0" err="1"/>
              <a:t>testing</a:t>
            </a:r>
            <a:endParaRPr lang="da-DK" b="1" dirty="0"/>
          </a:p>
          <a:p>
            <a:pPr lvl="1">
              <a:lnSpc>
                <a:spcPct val="120000"/>
              </a:lnSpc>
              <a:defRPr/>
            </a:pPr>
            <a:r>
              <a:rPr lang="en-US" b="1" dirty="0">
                <a:solidFill>
                  <a:srgbClr val="009640"/>
                </a:solidFill>
              </a:rPr>
              <a:t>Barriers to HBV and HCV testing must be overcome</a:t>
            </a:r>
          </a:p>
          <a:p>
            <a:pPr lvl="1">
              <a:lnSpc>
                <a:spcPct val="120000"/>
              </a:lnSpc>
              <a:defRPr/>
            </a:pPr>
            <a:r>
              <a:rPr lang="en-US" dirty="0"/>
              <a:t>There are practical measures that governments, health care providers and communities can take to </a:t>
            </a:r>
            <a:r>
              <a:rPr lang="en-US" b="1" dirty="0">
                <a:solidFill>
                  <a:srgbClr val="009640"/>
                </a:solidFill>
              </a:rPr>
              <a:t>make HBV and HCV testing more accessible to a wider range of people</a:t>
            </a:r>
            <a:endParaRPr lang="en-GB" b="1" dirty="0">
              <a:solidFill>
                <a:srgbClr val="009640"/>
              </a:solidFill>
            </a:endParaRPr>
          </a:p>
          <a:p>
            <a:pPr marL="0" indent="0">
              <a:lnSpc>
                <a:spcPct val="120000"/>
              </a:lnSpc>
              <a:spcAft>
                <a:spcPts val="0"/>
              </a:spcAft>
              <a:buNone/>
              <a:defRPr/>
            </a:pPr>
            <a:endParaRPr lang="da-DK" sz="3200" dirty="0"/>
          </a:p>
        </p:txBody>
      </p:sp>
    </p:spTree>
    <p:extLst>
      <p:ext uri="{BB962C8B-B14F-4D97-AF65-F5344CB8AC3E}">
        <p14:creationId xmlns:p14="http://schemas.microsoft.com/office/powerpoint/2010/main" val="3884165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da-DK" dirty="0"/>
              <a:t>Hepatitis B Virus - HBV</a:t>
            </a:r>
          </a:p>
        </p:txBody>
      </p:sp>
      <p:sp>
        <p:nvSpPr>
          <p:cNvPr id="3" name="Content Placeholder 2"/>
          <p:cNvSpPr>
            <a:spLocks noGrp="1"/>
          </p:cNvSpPr>
          <p:nvPr>
            <p:ph idx="1"/>
          </p:nvPr>
        </p:nvSpPr>
        <p:spPr/>
        <p:txBody>
          <a:bodyPr>
            <a:normAutofit/>
          </a:bodyPr>
          <a:lstStyle/>
          <a:p>
            <a:r>
              <a:rPr lang="en-US" sz="2400" dirty="0"/>
              <a:t>May cause short-term (acute) illness followed by full recovery</a:t>
            </a:r>
          </a:p>
          <a:p>
            <a:r>
              <a:rPr lang="en-US" sz="2400" dirty="0"/>
              <a:t>May cause incurable chronic disease</a:t>
            </a:r>
          </a:p>
          <a:p>
            <a:r>
              <a:rPr lang="en-US" sz="2400" dirty="0"/>
              <a:t>Correlation between age of infection and likelihood of chronic disease:</a:t>
            </a:r>
          </a:p>
          <a:p>
            <a:pPr lvl="1"/>
            <a:r>
              <a:rPr lang="en-US" sz="2000" dirty="0"/>
              <a:t>Infected early in life = </a:t>
            </a:r>
            <a:r>
              <a:rPr lang="en-US" sz="2000" b="1" dirty="0"/>
              <a:t>high risk </a:t>
            </a:r>
            <a:r>
              <a:rPr lang="en-US" sz="2000" dirty="0"/>
              <a:t>of chronic disease</a:t>
            </a:r>
          </a:p>
          <a:p>
            <a:pPr lvl="1"/>
            <a:r>
              <a:rPr lang="en-US" sz="2000" dirty="0"/>
              <a:t>Infected in adulthood = </a:t>
            </a:r>
            <a:r>
              <a:rPr lang="en-US" sz="2000" b="1" dirty="0"/>
              <a:t>low risk </a:t>
            </a:r>
            <a:r>
              <a:rPr lang="en-US" sz="2000" dirty="0"/>
              <a:t>of chronic disease</a:t>
            </a:r>
          </a:p>
          <a:p>
            <a:pPr marL="457200" lvl="1" indent="0">
              <a:buNone/>
            </a:pPr>
            <a:endParaRPr lang="en-US" sz="2000" dirty="0"/>
          </a:p>
          <a:p>
            <a:r>
              <a:rPr lang="en-US" sz="2400" b="1" dirty="0">
                <a:solidFill>
                  <a:srgbClr val="009640"/>
                </a:solidFill>
              </a:rPr>
              <a:t>Chronic HBV </a:t>
            </a:r>
            <a:r>
              <a:rPr lang="en-US" sz="2400" b="1" u="sng" dirty="0">
                <a:solidFill>
                  <a:srgbClr val="009640"/>
                </a:solidFill>
              </a:rPr>
              <a:t>cannot be cured</a:t>
            </a:r>
            <a:r>
              <a:rPr lang="en-US" sz="2400" b="1" dirty="0">
                <a:solidFill>
                  <a:srgbClr val="009640"/>
                </a:solidFill>
              </a:rPr>
              <a:t> but there are treatments that slow disease progression and improve health outcomes</a:t>
            </a:r>
            <a:endParaRPr lang="da-DK" sz="2400" b="1" dirty="0">
              <a:solidFill>
                <a:srgbClr val="009640"/>
              </a:solidFill>
            </a:endParaRPr>
          </a:p>
          <a:p>
            <a:endParaRPr lang="en-US" sz="2400" dirty="0"/>
          </a:p>
          <a:p>
            <a:endParaRPr lang="da-DK" sz="2400" dirty="0"/>
          </a:p>
        </p:txBody>
      </p:sp>
    </p:spTree>
    <p:extLst>
      <p:ext uri="{BB962C8B-B14F-4D97-AF65-F5344CB8AC3E}">
        <p14:creationId xmlns:p14="http://schemas.microsoft.com/office/powerpoint/2010/main" val="371574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da-DK" dirty="0"/>
              <a:t>HBV</a:t>
            </a:r>
          </a:p>
        </p:txBody>
      </p:sp>
      <p:sp>
        <p:nvSpPr>
          <p:cNvPr id="3" name="Content Placeholder 2"/>
          <p:cNvSpPr>
            <a:spLocks noGrp="1"/>
          </p:cNvSpPr>
          <p:nvPr>
            <p:ph sz="half" idx="1"/>
          </p:nvPr>
        </p:nvSpPr>
        <p:spPr/>
        <p:txBody>
          <a:bodyPr>
            <a:normAutofit lnSpcReduction="10000"/>
          </a:bodyPr>
          <a:lstStyle/>
          <a:p>
            <a:r>
              <a:rPr lang="en-US" b="1" dirty="0">
                <a:solidFill>
                  <a:srgbClr val="FF0000"/>
                </a:solidFill>
              </a:rPr>
              <a:t>An effective HBV vaccine exists!</a:t>
            </a:r>
          </a:p>
          <a:p>
            <a:pPr lvl="1"/>
            <a:r>
              <a:rPr lang="en-US" dirty="0"/>
              <a:t>Many Member States of the World Health Organization European Region have universal infant HBV vaccination</a:t>
            </a:r>
          </a:p>
          <a:p>
            <a:pPr lvl="2"/>
            <a:r>
              <a:rPr lang="en-US" dirty="0"/>
              <a:t>Some do not, including in high-income countries of the European Union</a:t>
            </a:r>
          </a:p>
          <a:p>
            <a:pPr marL="457200" lvl="1" indent="0">
              <a:buNone/>
            </a:pPr>
            <a:r>
              <a:rPr lang="en-US" dirty="0"/>
              <a:t>Countries without universal infant HBV vaccination:</a:t>
            </a:r>
          </a:p>
          <a:p>
            <a:endParaRPr lang="da-DK"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3849" y="2246972"/>
            <a:ext cx="5377873" cy="3061499"/>
          </a:xfrm>
          <a:prstGeom prst="rect">
            <a:avLst/>
          </a:prstGeom>
          <a:ln w="6350">
            <a:solidFill>
              <a:schemeClr val="bg1">
                <a:lumMod val="50000"/>
              </a:schemeClr>
            </a:solidFill>
          </a:ln>
        </p:spPr>
      </p:pic>
    </p:spTree>
    <p:extLst>
      <p:ext uri="{BB962C8B-B14F-4D97-AF65-F5344CB8AC3E}">
        <p14:creationId xmlns:p14="http://schemas.microsoft.com/office/powerpoint/2010/main" val="3980111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da-DK" dirty="0"/>
              <a:t>How is HBV </a:t>
            </a:r>
            <a:r>
              <a:rPr lang="en-GB" dirty="0"/>
              <a:t>transmitted</a:t>
            </a:r>
            <a:r>
              <a:rPr lang="da-DK" dirty="0"/>
              <a:t>?</a:t>
            </a:r>
          </a:p>
        </p:txBody>
      </p:sp>
      <p:sp>
        <p:nvSpPr>
          <p:cNvPr id="3" name="Content Placeholder 2"/>
          <p:cNvSpPr>
            <a:spLocks noGrp="1"/>
          </p:cNvSpPr>
          <p:nvPr>
            <p:ph idx="1"/>
          </p:nvPr>
        </p:nvSpPr>
        <p:spPr/>
        <p:txBody>
          <a:bodyPr>
            <a:normAutofit/>
          </a:bodyPr>
          <a:lstStyle/>
          <a:p>
            <a:r>
              <a:rPr lang="en-US" sz="2400" dirty="0"/>
              <a:t>HBV is spread through exposure to </a:t>
            </a:r>
            <a:r>
              <a:rPr lang="en-US" sz="2400" b="1" dirty="0"/>
              <a:t>infected blood and other body fluids</a:t>
            </a:r>
            <a:endParaRPr lang="da-DK" sz="2400" b="1" dirty="0"/>
          </a:p>
          <a:p>
            <a:r>
              <a:rPr lang="en-US" sz="2400" dirty="0"/>
              <a:t>Children born to HBV-infected mothers are at high risk if they do not receive timely vaccination</a:t>
            </a:r>
          </a:p>
          <a:p>
            <a:r>
              <a:rPr lang="en-US" sz="2400" dirty="0"/>
              <a:t>Other modes of transmission:</a:t>
            </a:r>
            <a:endParaRPr lang="da-DK" sz="2400" dirty="0"/>
          </a:p>
          <a:p>
            <a:pPr lvl="1"/>
            <a:r>
              <a:rPr lang="en-US" sz="2000" dirty="0"/>
              <a:t>Sexual contact</a:t>
            </a:r>
          </a:p>
          <a:p>
            <a:pPr lvl="1"/>
            <a:r>
              <a:rPr lang="en-US" sz="2000" dirty="0"/>
              <a:t>Re-use of needles and syringes</a:t>
            </a:r>
          </a:p>
          <a:p>
            <a:pPr lvl="1"/>
            <a:r>
              <a:rPr lang="en-US" sz="2000" dirty="0"/>
              <a:t>Contaminated objects such as razors and tattooing equipment</a:t>
            </a:r>
            <a:endParaRPr lang="da-DK" sz="2000" dirty="0"/>
          </a:p>
          <a:p>
            <a:endParaRPr lang="en-US" sz="2400" dirty="0"/>
          </a:p>
          <a:p>
            <a:endParaRPr lang="da-DK" sz="2400" dirty="0"/>
          </a:p>
        </p:txBody>
      </p:sp>
    </p:spTree>
    <p:extLst>
      <p:ext uri="{BB962C8B-B14F-4D97-AF65-F5344CB8AC3E}">
        <p14:creationId xmlns:p14="http://schemas.microsoft.com/office/powerpoint/2010/main" val="93886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da-DK" dirty="0"/>
              <a:t>Hepatitis C Virus - HCV</a:t>
            </a:r>
          </a:p>
        </p:txBody>
      </p:sp>
      <p:sp>
        <p:nvSpPr>
          <p:cNvPr id="3" name="Content Placeholder 2"/>
          <p:cNvSpPr>
            <a:spLocks noGrp="1"/>
          </p:cNvSpPr>
          <p:nvPr>
            <p:ph idx="1"/>
          </p:nvPr>
        </p:nvSpPr>
        <p:spPr/>
        <p:txBody>
          <a:bodyPr>
            <a:normAutofit/>
          </a:bodyPr>
          <a:lstStyle/>
          <a:p>
            <a:r>
              <a:rPr lang="en-US" dirty="0"/>
              <a:t>May cause short-term (acute) illness followed by full recovery</a:t>
            </a:r>
          </a:p>
          <a:p>
            <a:r>
              <a:rPr lang="en-US" dirty="0"/>
              <a:t>May cause long-term chronic disease </a:t>
            </a:r>
          </a:p>
          <a:p>
            <a:r>
              <a:rPr lang="en-US" dirty="0"/>
              <a:t>Chronic HCV:</a:t>
            </a:r>
          </a:p>
          <a:p>
            <a:pPr lvl="1"/>
            <a:r>
              <a:rPr lang="en-US" dirty="0"/>
              <a:t>Occurs in </a:t>
            </a:r>
            <a:r>
              <a:rPr lang="en-US" b="1" dirty="0"/>
              <a:t>55 – 85% </a:t>
            </a:r>
            <a:r>
              <a:rPr lang="en-US" dirty="0"/>
              <a:t>of cases of infection</a:t>
            </a:r>
          </a:p>
          <a:p>
            <a:pPr lvl="1"/>
            <a:r>
              <a:rPr lang="en-US" dirty="0"/>
              <a:t>Is much more likely to occur in adults than in children</a:t>
            </a:r>
          </a:p>
          <a:p>
            <a:pPr lvl="1"/>
            <a:r>
              <a:rPr lang="en-US" dirty="0"/>
              <a:t>Persists for life unless treated successfully with anti-viral drugs</a:t>
            </a:r>
          </a:p>
          <a:p>
            <a:r>
              <a:rPr lang="en-US" dirty="0"/>
              <a:t>There is </a:t>
            </a:r>
            <a:r>
              <a:rPr lang="en-US" b="1" u="sng" dirty="0">
                <a:solidFill>
                  <a:srgbClr val="FF0000"/>
                </a:solidFill>
              </a:rPr>
              <a:t>no vaccine </a:t>
            </a:r>
            <a:r>
              <a:rPr lang="en-US" dirty="0"/>
              <a:t>against HCV</a:t>
            </a:r>
          </a:p>
        </p:txBody>
      </p:sp>
      <p:sp>
        <p:nvSpPr>
          <p:cNvPr id="4" name="TextBox 3"/>
          <p:cNvSpPr txBox="1"/>
          <p:nvPr/>
        </p:nvSpPr>
        <p:spPr>
          <a:xfrm>
            <a:off x="4427035" y="5807631"/>
            <a:ext cx="7244576" cy="230832"/>
          </a:xfrm>
          <a:prstGeom prst="rect">
            <a:avLst/>
          </a:prstGeom>
          <a:noFill/>
        </p:spPr>
        <p:txBody>
          <a:bodyPr wrap="square" rtlCol="0">
            <a:spAutoFit/>
          </a:bodyPr>
          <a:lstStyle/>
          <a:p>
            <a:pPr marL="342900" indent="-342900" algn="r">
              <a:spcBef>
                <a:spcPct val="20000"/>
              </a:spcBef>
              <a:defRPr/>
            </a:pPr>
            <a:r>
              <a:rPr lang="en-US" sz="900" dirty="0">
                <a:solidFill>
                  <a:schemeClr val="tx1">
                    <a:lumMod val="50000"/>
                    <a:lumOff val="50000"/>
                  </a:schemeClr>
                </a:solidFill>
                <a:latin typeface="Arial" pitchFamily="34" charset="0"/>
                <a:cs typeface="Arial" pitchFamily="34" charset="0"/>
              </a:rPr>
              <a:t>World Health Organization. Hepatitis C. WHO, 2019. Available here: </a:t>
            </a:r>
            <a:r>
              <a:rPr lang="en-GB" sz="900" dirty="0">
                <a:hlinkClick r:id="rId3"/>
              </a:rPr>
              <a:t>https://www.who.int/news-room/fact-sheets/detail/hepatitis-c</a:t>
            </a:r>
            <a:endParaRPr lang="da-DK" sz="9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28444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816" y="2442670"/>
            <a:ext cx="5870833" cy="3855533"/>
          </a:xfrm>
          <a:prstGeom prst="rect">
            <a:avLst/>
          </a:prstGeom>
        </p:spPr>
      </p:pic>
      <p:sp>
        <p:nvSpPr>
          <p:cNvPr id="2" name="Title 1"/>
          <p:cNvSpPr>
            <a:spLocks noGrp="1"/>
          </p:cNvSpPr>
          <p:nvPr>
            <p:ph type="title"/>
          </p:nvPr>
        </p:nvSpPr>
        <p:spPr/>
        <p:txBody>
          <a:bodyPr>
            <a:normAutofit/>
          </a:bodyPr>
          <a:lstStyle/>
          <a:p>
            <a:pPr algn="ctr"/>
            <a:r>
              <a:rPr lang="da-DK" dirty="0"/>
              <a:t>HCV </a:t>
            </a:r>
            <a:r>
              <a:rPr lang="da-DK" dirty="0" err="1"/>
              <a:t>treatment</a:t>
            </a:r>
            <a:endParaRPr lang="da-DK" dirty="0"/>
          </a:p>
        </p:txBody>
      </p:sp>
      <p:sp>
        <p:nvSpPr>
          <p:cNvPr id="3" name="Content Placeholder 2"/>
          <p:cNvSpPr>
            <a:spLocks noGrp="1"/>
          </p:cNvSpPr>
          <p:nvPr>
            <p:ph idx="1"/>
          </p:nvPr>
        </p:nvSpPr>
        <p:spPr/>
        <p:txBody>
          <a:bodyPr>
            <a:normAutofit/>
          </a:bodyPr>
          <a:lstStyle/>
          <a:p>
            <a:r>
              <a:rPr lang="en-US" sz="2400" dirty="0"/>
              <a:t>Has greatly improved in recent years</a:t>
            </a:r>
          </a:p>
          <a:p>
            <a:r>
              <a:rPr lang="en-US" sz="2400" dirty="0"/>
              <a:t>Newest drugs are all-oral and have very high cure rates (95%)</a:t>
            </a:r>
            <a:endParaRPr lang="da-DK" sz="2400" dirty="0"/>
          </a:p>
          <a:p>
            <a:endParaRPr lang="en-US" sz="2400" dirty="0"/>
          </a:p>
          <a:p>
            <a:endParaRPr lang="da-DK" sz="2400" dirty="0"/>
          </a:p>
        </p:txBody>
      </p:sp>
    </p:spTree>
    <p:extLst>
      <p:ext uri="{BB962C8B-B14F-4D97-AF65-F5344CB8AC3E}">
        <p14:creationId xmlns:p14="http://schemas.microsoft.com/office/powerpoint/2010/main" val="7353364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1600" dirty="0">
            <a:solidFill>
              <a:schemeClr val="bg1">
                <a:lumMod val="50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829</TotalTime>
  <Words>3420</Words>
  <Application>Microsoft Office PowerPoint</Application>
  <PresentationFormat>Widescreen</PresentationFormat>
  <Paragraphs>435</Paragraphs>
  <Slides>43</Slides>
  <Notes>43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Dossier of Evidence  Why is it necessary to scale up hepatitis B and hepatitis C testing in Europe?</vt:lpstr>
      <vt:lpstr>Content</vt:lpstr>
      <vt:lpstr>Hepatitis B virus and hepatitis C virus: The basics </vt:lpstr>
      <vt:lpstr>What are HBV and HCV?</vt:lpstr>
      <vt:lpstr>Hepatitis B Virus - HBV</vt:lpstr>
      <vt:lpstr>HBV</vt:lpstr>
      <vt:lpstr>How is HBV transmitted?</vt:lpstr>
      <vt:lpstr>Hepatitis C Virus - HCV</vt:lpstr>
      <vt:lpstr>HCV treatment</vt:lpstr>
      <vt:lpstr>Global impact of HBV and HCV</vt:lpstr>
      <vt:lpstr>Know your epidemics: The situation of HBV and HCV in Europe </vt:lpstr>
      <vt:lpstr>HBV in Europe</vt:lpstr>
      <vt:lpstr>HBV in Europe</vt:lpstr>
      <vt:lpstr>HBV in Europe</vt:lpstr>
      <vt:lpstr>HBV in Europe</vt:lpstr>
      <vt:lpstr>HCV in Europe</vt:lpstr>
      <vt:lpstr>HCV in Europe</vt:lpstr>
      <vt:lpstr>HCV in Europe</vt:lpstr>
      <vt:lpstr>HCV in Europe</vt:lpstr>
      <vt:lpstr>Know your HBV epidemic Template slide for your national data</vt:lpstr>
      <vt:lpstr>Know your HCV epidemic Template slide for your national data</vt:lpstr>
      <vt:lpstr>Late presentation for viral hepatitis </vt:lpstr>
      <vt:lpstr>Late presentation for viral hepatitis</vt:lpstr>
      <vt:lpstr>The importance of timely diagnosis of HBV and HCV </vt:lpstr>
      <vt:lpstr>Underdiagnosis of HBV and HCV in Europe</vt:lpstr>
      <vt:lpstr>Why should more people be encouraged to learn their HBV and HCV status?</vt:lpstr>
      <vt:lpstr>Why should more people be encouraged to learn their HBV and HCV status?</vt:lpstr>
      <vt:lpstr>Why should more people be encouraged to learn their HBV and HCV status?</vt:lpstr>
      <vt:lpstr>Timely diagnosis of HBV: economic considerations</vt:lpstr>
      <vt:lpstr>Timely diagnosis of HCV: economic considerations</vt:lpstr>
      <vt:lpstr>Barriers to HBV and HCV testing </vt:lpstr>
      <vt:lpstr>Barriers to HBV and HCV testing</vt:lpstr>
      <vt:lpstr>Barriers to HBV and HCV testing</vt:lpstr>
      <vt:lpstr>Barriers to HBV and HCV testing</vt:lpstr>
      <vt:lpstr>Barriers to HBV and HCV testing Template slide on country situation</vt:lpstr>
      <vt:lpstr>Creating more testing opportunities </vt:lpstr>
      <vt:lpstr>Creating more testing opportunities</vt:lpstr>
      <vt:lpstr>Creating more testing opportunities</vt:lpstr>
      <vt:lpstr>Creating more testing opportunities</vt:lpstr>
      <vt:lpstr>Creating more testing opportunities: Key principles</vt:lpstr>
      <vt:lpstr>Conclusions</vt:lpstr>
      <vt:lpstr>Conclusions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HIV-Hepatitis Testing Week 2017 Results from the 2017 evaluation</dc:title>
  <dc:creator>Lauren Nicolas Combs</dc:creator>
  <cp:lastModifiedBy>Lauren Combs</cp:lastModifiedBy>
  <cp:revision>110</cp:revision>
  <dcterms:created xsi:type="dcterms:W3CDTF">2018-04-11T09:44:03Z</dcterms:created>
  <dcterms:modified xsi:type="dcterms:W3CDTF">2019-10-23T07:53:11Z</dcterms:modified>
</cp:coreProperties>
</file>